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1" r:id="rId3"/>
    <p:sldId id="292" r:id="rId4"/>
    <p:sldId id="293" r:id="rId5"/>
    <p:sldId id="285" r:id="rId6"/>
    <p:sldId id="300" r:id="rId7"/>
    <p:sldId id="301" r:id="rId8"/>
    <p:sldId id="280" r:id="rId9"/>
    <p:sldId id="299" r:id="rId10"/>
    <p:sldId id="298" r:id="rId11"/>
    <p:sldId id="302" r:id="rId12"/>
    <p:sldId id="294" r:id="rId13"/>
    <p:sldId id="271" r:id="rId14"/>
    <p:sldId id="295" r:id="rId15"/>
    <p:sldId id="272" r:id="rId16"/>
    <p:sldId id="273" r:id="rId17"/>
    <p:sldId id="270" r:id="rId18"/>
    <p:sldId id="286" r:id="rId19"/>
    <p:sldId id="288" r:id="rId20"/>
    <p:sldId id="289" r:id="rId21"/>
    <p:sldId id="290" r:id="rId22"/>
    <p:sldId id="265" r:id="rId23"/>
    <p:sldId id="268" r:id="rId24"/>
    <p:sldId id="269" r:id="rId25"/>
    <p:sldId id="275" r:id="rId26"/>
    <p:sldId id="304" r:id="rId27"/>
    <p:sldId id="306" r:id="rId28"/>
    <p:sldId id="258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80679" autoAdjust="0"/>
  </p:normalViewPr>
  <p:slideViewPr>
    <p:cSldViewPr snapToGrid="0" showGuides="1">
      <p:cViewPr varScale="1">
        <p:scale>
          <a:sx n="93" d="100"/>
          <a:sy n="93" d="100"/>
        </p:scale>
        <p:origin x="84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5f846b8c2f83e3ec" providerId="LiveId" clId="{3E874EEC-8564-4C0B-BA66-E5BF20B20E37}"/>
    <pc:docChg chg="delSld modSld">
      <pc:chgData name="" userId="5f846b8c2f83e3ec" providerId="LiveId" clId="{3E874EEC-8564-4C0B-BA66-E5BF20B20E37}" dt="2021-11-05T06:41:04.137" v="34" actId="2696"/>
      <pc:docMkLst>
        <pc:docMk/>
      </pc:docMkLst>
      <pc:sldChg chg="del">
        <pc:chgData name="" userId="5f846b8c2f83e3ec" providerId="LiveId" clId="{3E874EEC-8564-4C0B-BA66-E5BF20B20E37}" dt="2021-11-05T06:41:04.130" v="31" actId="2696"/>
        <pc:sldMkLst>
          <pc:docMk/>
          <pc:sldMk cId="1764267939" sldId="262"/>
        </pc:sldMkLst>
      </pc:sldChg>
      <pc:sldChg chg="modNotesTx">
        <pc:chgData name="" userId="5f846b8c2f83e3ec" providerId="LiveId" clId="{3E874EEC-8564-4C0B-BA66-E5BF20B20E37}" dt="2021-11-05T06:40:38.152" v="19" actId="6549"/>
        <pc:sldMkLst>
          <pc:docMk/>
          <pc:sldMk cId="925822656" sldId="265"/>
        </pc:sldMkLst>
      </pc:sldChg>
      <pc:sldChg chg="del">
        <pc:chgData name="" userId="5f846b8c2f83e3ec" providerId="LiveId" clId="{3E874EEC-8564-4C0B-BA66-E5BF20B20E37}" dt="2021-11-05T06:41:04.125" v="28" actId="2696"/>
        <pc:sldMkLst>
          <pc:docMk/>
          <pc:sldMk cId="2585488269" sldId="266"/>
        </pc:sldMkLst>
      </pc:sldChg>
      <pc:sldChg chg="del">
        <pc:chgData name="" userId="5f846b8c2f83e3ec" providerId="LiveId" clId="{3E874EEC-8564-4C0B-BA66-E5BF20B20E37}" dt="2021-11-05T06:41:04.127" v="29" actId="2696"/>
        <pc:sldMkLst>
          <pc:docMk/>
          <pc:sldMk cId="2203675824" sldId="267"/>
        </pc:sldMkLst>
      </pc:sldChg>
      <pc:sldChg chg="modNotesTx">
        <pc:chgData name="" userId="5f846b8c2f83e3ec" providerId="LiveId" clId="{3E874EEC-8564-4C0B-BA66-E5BF20B20E37}" dt="2021-11-05T06:40:39.928" v="20" actId="6549"/>
        <pc:sldMkLst>
          <pc:docMk/>
          <pc:sldMk cId="1777882295" sldId="268"/>
        </pc:sldMkLst>
      </pc:sldChg>
      <pc:sldChg chg="modNotesTx">
        <pc:chgData name="" userId="5f846b8c2f83e3ec" providerId="LiveId" clId="{3E874EEC-8564-4C0B-BA66-E5BF20B20E37}" dt="2021-11-05T06:40:42.828" v="21" actId="6549"/>
        <pc:sldMkLst>
          <pc:docMk/>
          <pc:sldMk cId="3616413004" sldId="269"/>
        </pc:sldMkLst>
      </pc:sldChg>
      <pc:sldChg chg="modNotesTx">
        <pc:chgData name="" userId="5f846b8c2f83e3ec" providerId="LiveId" clId="{3E874EEC-8564-4C0B-BA66-E5BF20B20E37}" dt="2021-11-05T06:40:23.219" v="14" actId="6549"/>
        <pc:sldMkLst>
          <pc:docMk/>
          <pc:sldMk cId="2536405712" sldId="270"/>
        </pc:sldMkLst>
      </pc:sldChg>
      <pc:sldChg chg="modNotesTx">
        <pc:chgData name="" userId="5f846b8c2f83e3ec" providerId="LiveId" clId="{3E874EEC-8564-4C0B-BA66-E5BF20B20E37}" dt="2021-11-05T06:40:14.058" v="10" actId="6549"/>
        <pc:sldMkLst>
          <pc:docMk/>
          <pc:sldMk cId="2570729719" sldId="271"/>
        </pc:sldMkLst>
      </pc:sldChg>
      <pc:sldChg chg="modNotesTx">
        <pc:chgData name="" userId="5f846b8c2f83e3ec" providerId="LiveId" clId="{3E874EEC-8564-4C0B-BA66-E5BF20B20E37}" dt="2021-11-05T06:40:18.362" v="12" actId="6549"/>
        <pc:sldMkLst>
          <pc:docMk/>
          <pc:sldMk cId="1495446854" sldId="272"/>
        </pc:sldMkLst>
      </pc:sldChg>
      <pc:sldChg chg="modNotesTx">
        <pc:chgData name="" userId="5f846b8c2f83e3ec" providerId="LiveId" clId="{3E874EEC-8564-4C0B-BA66-E5BF20B20E37}" dt="2021-11-05T06:40:21.416" v="13" actId="6549"/>
        <pc:sldMkLst>
          <pc:docMk/>
          <pc:sldMk cId="1641186122" sldId="273"/>
        </pc:sldMkLst>
      </pc:sldChg>
      <pc:sldChg chg="del">
        <pc:chgData name="" userId="5f846b8c2f83e3ec" providerId="LiveId" clId="{3E874EEC-8564-4C0B-BA66-E5BF20B20E37}" dt="2021-11-05T06:41:04.132" v="32" actId="2696"/>
        <pc:sldMkLst>
          <pc:docMk/>
          <pc:sldMk cId="3965861370" sldId="274"/>
        </pc:sldMkLst>
      </pc:sldChg>
      <pc:sldChg chg="modNotesTx">
        <pc:chgData name="" userId="5f846b8c2f83e3ec" providerId="LiveId" clId="{3E874EEC-8564-4C0B-BA66-E5BF20B20E37}" dt="2021-11-05T06:40:44.939" v="22" actId="6549"/>
        <pc:sldMkLst>
          <pc:docMk/>
          <pc:sldMk cId="1848806625" sldId="275"/>
        </pc:sldMkLst>
      </pc:sldChg>
      <pc:sldChg chg="del">
        <pc:chgData name="" userId="5f846b8c2f83e3ec" providerId="LiveId" clId="{3E874EEC-8564-4C0B-BA66-E5BF20B20E37}" dt="2021-11-05T06:41:04.117" v="26" actId="2696"/>
        <pc:sldMkLst>
          <pc:docMk/>
          <pc:sldMk cId="2427626668" sldId="277"/>
        </pc:sldMkLst>
      </pc:sldChg>
      <pc:sldChg chg="del">
        <pc:chgData name="" userId="5f846b8c2f83e3ec" providerId="LiveId" clId="{3E874EEC-8564-4C0B-BA66-E5BF20B20E37}" dt="2021-11-05T06:41:04.128" v="30" actId="2696"/>
        <pc:sldMkLst>
          <pc:docMk/>
          <pc:sldMk cId="3267633711" sldId="278"/>
        </pc:sldMkLst>
      </pc:sldChg>
      <pc:sldChg chg="modNotesTx">
        <pc:chgData name="" userId="5f846b8c2f83e3ec" providerId="LiveId" clId="{3E874EEC-8564-4C0B-BA66-E5BF20B20E37}" dt="2021-11-05T06:39:59.286" v="5" actId="6549"/>
        <pc:sldMkLst>
          <pc:docMk/>
          <pc:sldMk cId="2180293113" sldId="280"/>
        </pc:sldMkLst>
      </pc:sldChg>
      <pc:sldChg chg="modNotesTx">
        <pc:chgData name="" userId="5f846b8c2f83e3ec" providerId="LiveId" clId="{3E874EEC-8564-4C0B-BA66-E5BF20B20E37}" dt="2021-11-05T06:39:51.748" v="2" actId="6549"/>
        <pc:sldMkLst>
          <pc:docMk/>
          <pc:sldMk cId="2772083239" sldId="285"/>
        </pc:sldMkLst>
      </pc:sldChg>
      <pc:sldChg chg="modNotesTx">
        <pc:chgData name="" userId="5f846b8c2f83e3ec" providerId="LiveId" clId="{3E874EEC-8564-4C0B-BA66-E5BF20B20E37}" dt="2021-11-05T06:40:25.345" v="15" actId="6549"/>
        <pc:sldMkLst>
          <pc:docMk/>
          <pc:sldMk cId="2956661712" sldId="286"/>
        </pc:sldMkLst>
      </pc:sldChg>
      <pc:sldChg chg="del">
        <pc:chgData name="" userId="5f846b8c2f83e3ec" providerId="LiveId" clId="{3E874EEC-8564-4C0B-BA66-E5BF20B20E37}" dt="2021-11-05T06:41:04.122" v="27" actId="2696"/>
        <pc:sldMkLst>
          <pc:docMk/>
          <pc:sldMk cId="842369323" sldId="287"/>
        </pc:sldMkLst>
      </pc:sldChg>
      <pc:sldChg chg="modNotesTx">
        <pc:chgData name="" userId="5f846b8c2f83e3ec" providerId="LiveId" clId="{3E874EEC-8564-4C0B-BA66-E5BF20B20E37}" dt="2021-11-05T06:40:27.878" v="16" actId="6549"/>
        <pc:sldMkLst>
          <pc:docMk/>
          <pc:sldMk cId="1416397567" sldId="288"/>
        </pc:sldMkLst>
      </pc:sldChg>
      <pc:sldChg chg="modNotesTx">
        <pc:chgData name="" userId="5f846b8c2f83e3ec" providerId="LiveId" clId="{3E874EEC-8564-4C0B-BA66-E5BF20B20E37}" dt="2021-11-05T06:40:30.308" v="17" actId="6549"/>
        <pc:sldMkLst>
          <pc:docMk/>
          <pc:sldMk cId="65044758" sldId="289"/>
        </pc:sldMkLst>
      </pc:sldChg>
      <pc:sldChg chg="modNotesTx">
        <pc:chgData name="" userId="5f846b8c2f83e3ec" providerId="LiveId" clId="{3E874EEC-8564-4C0B-BA66-E5BF20B20E37}" dt="2021-11-05T06:40:34.398" v="18" actId="6549"/>
        <pc:sldMkLst>
          <pc:docMk/>
          <pc:sldMk cId="3251557302" sldId="290"/>
        </pc:sldMkLst>
      </pc:sldChg>
      <pc:sldChg chg="modNotesTx">
        <pc:chgData name="" userId="5f846b8c2f83e3ec" providerId="LiveId" clId="{3E874EEC-8564-4C0B-BA66-E5BF20B20E37}" dt="2021-11-05T06:39:41.809" v="0" actId="6549"/>
        <pc:sldMkLst>
          <pc:docMk/>
          <pc:sldMk cId="1147536242" sldId="292"/>
        </pc:sldMkLst>
      </pc:sldChg>
      <pc:sldChg chg="modNotesTx">
        <pc:chgData name="" userId="5f846b8c2f83e3ec" providerId="LiveId" clId="{3E874EEC-8564-4C0B-BA66-E5BF20B20E37}" dt="2021-11-05T06:39:49.185" v="1" actId="6549"/>
        <pc:sldMkLst>
          <pc:docMk/>
          <pc:sldMk cId="2362387198" sldId="293"/>
        </pc:sldMkLst>
      </pc:sldChg>
      <pc:sldChg chg="modNotesTx">
        <pc:chgData name="" userId="5f846b8c2f83e3ec" providerId="LiveId" clId="{3E874EEC-8564-4C0B-BA66-E5BF20B20E37}" dt="2021-11-05T06:40:11.939" v="9" actId="6549"/>
        <pc:sldMkLst>
          <pc:docMk/>
          <pc:sldMk cId="865986306" sldId="294"/>
        </pc:sldMkLst>
      </pc:sldChg>
      <pc:sldChg chg="modNotesTx">
        <pc:chgData name="" userId="5f846b8c2f83e3ec" providerId="LiveId" clId="{3E874EEC-8564-4C0B-BA66-E5BF20B20E37}" dt="2021-11-05T06:40:16.488" v="11" actId="6549"/>
        <pc:sldMkLst>
          <pc:docMk/>
          <pc:sldMk cId="2709946832" sldId="295"/>
        </pc:sldMkLst>
      </pc:sldChg>
      <pc:sldChg chg="modNotesTx">
        <pc:chgData name="" userId="5f846b8c2f83e3ec" providerId="LiveId" clId="{3E874EEC-8564-4C0B-BA66-E5BF20B20E37}" dt="2021-11-05T06:40:05.336" v="7" actId="6549"/>
        <pc:sldMkLst>
          <pc:docMk/>
          <pc:sldMk cId="3029932194" sldId="298"/>
        </pc:sldMkLst>
      </pc:sldChg>
      <pc:sldChg chg="modNotesTx">
        <pc:chgData name="" userId="5f846b8c2f83e3ec" providerId="LiveId" clId="{3E874EEC-8564-4C0B-BA66-E5BF20B20E37}" dt="2021-11-05T06:40:02.737" v="6" actId="6549"/>
        <pc:sldMkLst>
          <pc:docMk/>
          <pc:sldMk cId="3739299546" sldId="299"/>
        </pc:sldMkLst>
      </pc:sldChg>
      <pc:sldChg chg="modNotesTx">
        <pc:chgData name="" userId="5f846b8c2f83e3ec" providerId="LiveId" clId="{3E874EEC-8564-4C0B-BA66-E5BF20B20E37}" dt="2021-11-05T06:39:54.048" v="3" actId="6549"/>
        <pc:sldMkLst>
          <pc:docMk/>
          <pc:sldMk cId="4286029848" sldId="300"/>
        </pc:sldMkLst>
      </pc:sldChg>
      <pc:sldChg chg="modNotesTx">
        <pc:chgData name="" userId="5f846b8c2f83e3ec" providerId="LiveId" clId="{3E874EEC-8564-4C0B-BA66-E5BF20B20E37}" dt="2021-11-05T06:39:56.847" v="4" actId="6549"/>
        <pc:sldMkLst>
          <pc:docMk/>
          <pc:sldMk cId="1417784527" sldId="301"/>
        </pc:sldMkLst>
      </pc:sldChg>
      <pc:sldChg chg="modNotesTx">
        <pc:chgData name="" userId="5f846b8c2f83e3ec" providerId="LiveId" clId="{3E874EEC-8564-4C0B-BA66-E5BF20B20E37}" dt="2021-11-05T06:40:09.507" v="8" actId="6549"/>
        <pc:sldMkLst>
          <pc:docMk/>
          <pc:sldMk cId="3077284663" sldId="302"/>
        </pc:sldMkLst>
      </pc:sldChg>
      <pc:sldChg chg="del">
        <pc:chgData name="" userId="5f846b8c2f83e3ec" providerId="LiveId" clId="{3E874EEC-8564-4C0B-BA66-E5BF20B20E37}" dt="2021-11-05T06:41:04.137" v="34" actId="2696"/>
        <pc:sldMkLst>
          <pc:docMk/>
          <pc:sldMk cId="157466263" sldId="303"/>
        </pc:sldMkLst>
      </pc:sldChg>
      <pc:sldChg chg="modNotesTx">
        <pc:chgData name="" userId="5f846b8c2f83e3ec" providerId="LiveId" clId="{3E874EEC-8564-4C0B-BA66-E5BF20B20E37}" dt="2021-11-05T06:40:49.140" v="24" actId="6549"/>
        <pc:sldMkLst>
          <pc:docMk/>
          <pc:sldMk cId="340480962" sldId="304"/>
        </pc:sldMkLst>
      </pc:sldChg>
      <pc:sldChg chg="del">
        <pc:chgData name="" userId="5f846b8c2f83e3ec" providerId="LiveId" clId="{3E874EEC-8564-4C0B-BA66-E5BF20B20E37}" dt="2021-11-05T06:41:04.134" v="33" actId="2696"/>
        <pc:sldMkLst>
          <pc:docMk/>
          <pc:sldMk cId="4290156550" sldId="305"/>
        </pc:sldMkLst>
      </pc:sldChg>
      <pc:sldChg chg="modNotesTx">
        <pc:chgData name="" userId="5f846b8c2f83e3ec" providerId="LiveId" clId="{3E874EEC-8564-4C0B-BA66-E5BF20B20E37}" dt="2021-11-05T06:40:51.077" v="25" actId="6549"/>
        <pc:sldMkLst>
          <pc:docMk/>
          <pc:sldMk cId="1842854428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16E21-B228-4104-A05C-89E9CA1B3169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4E61B-E58E-4AA7-887A-869E19D130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96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76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718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7611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395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8194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949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534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3777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596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78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72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249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486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7938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180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817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720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993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009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54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44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27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81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411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797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513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4E61B-E58E-4AA7-887A-869E19D1307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34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3AE95DC6-E249-4F3F-9EEA-892D5CA8112D}"/>
              </a:ext>
            </a:extLst>
          </p:cNvPr>
          <p:cNvGrpSpPr/>
          <p:nvPr userDrawn="1"/>
        </p:nvGrpSpPr>
        <p:grpSpPr>
          <a:xfrm>
            <a:off x="0" y="0"/>
            <a:ext cx="12192000" cy="1066800"/>
            <a:chOff x="0" y="0"/>
            <a:chExt cx="12192000" cy="1066800"/>
          </a:xfrm>
        </p:grpSpPr>
        <p:pic>
          <p:nvPicPr>
            <p:cNvPr id="8" name="그림 7" descr="하늘, 밤이(가) 표시된 사진&#10;&#10;자동 생성된 설명">
              <a:extLst>
                <a:ext uri="{FF2B5EF4-FFF2-40B4-BE49-F238E27FC236}">
                  <a16:creationId xmlns:a16="http://schemas.microsoft.com/office/drawing/2014/main" id="{3F4670F7-CB93-479A-9162-46FBB5F745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" t="31653" r="5392" b="63317"/>
            <a:stretch/>
          </p:blipFill>
          <p:spPr>
            <a:xfrm>
              <a:off x="0" y="0"/>
              <a:ext cx="12192000" cy="106680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476B14D-9516-4191-B69C-8EAED5F1E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06" b="41389"/>
            <a:stretch/>
          </p:blipFill>
          <p:spPr>
            <a:xfrm>
              <a:off x="156380" y="515127"/>
              <a:ext cx="2785085" cy="380774"/>
            </a:xfrm>
            <a:prstGeom prst="rect">
              <a:avLst/>
            </a:prstGeom>
          </p:spPr>
        </p:pic>
        <p:pic>
          <p:nvPicPr>
            <p:cNvPr id="10" name="그림 9" descr="텍스트이(가) 표시된 사진&#10;&#10;자동 생성된 설명">
              <a:extLst>
                <a:ext uri="{FF2B5EF4-FFF2-40B4-BE49-F238E27FC236}">
                  <a16:creationId xmlns:a16="http://schemas.microsoft.com/office/drawing/2014/main" id="{BEE26758-DDFD-44A9-BAFB-BD8DF2933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3" b="33750"/>
            <a:stretch/>
          </p:blipFill>
          <p:spPr>
            <a:xfrm>
              <a:off x="156380" y="100429"/>
              <a:ext cx="1994706" cy="3693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333DC5-B1EA-48FB-B74F-23186FC02F94}"/>
                </a:ext>
              </a:extLst>
            </p:cNvPr>
            <p:cNvSpPr txBox="1"/>
            <p:nvPr/>
          </p:nvSpPr>
          <p:spPr>
            <a:xfrm>
              <a:off x="8267498" y="131206"/>
              <a:ext cx="3890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MICE고딕 OTF Bold" panose="00000800000000000000" pitchFamily="50" charset="-127"/>
                  <a:cs typeface="Calibri" panose="020F0502020204030204" pitchFamily="34" charset="0"/>
                </a:rPr>
                <a:t>Session 5. Device Therapy and Heart Failure</a:t>
              </a:r>
              <a:endParaRPr lang="ko-KR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E고딕 OTF Bold" panose="00000800000000000000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F7999-514E-4DBC-B603-EF48146FC999}"/>
                </a:ext>
              </a:extLst>
            </p:cNvPr>
            <p:cNvSpPr txBox="1"/>
            <p:nvPr/>
          </p:nvSpPr>
          <p:spPr>
            <a:xfrm>
              <a:off x="3907767" y="469761"/>
              <a:ext cx="824973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MICE고딕 OTF Bold" panose="00000800000000000000" pitchFamily="50" charset="-127"/>
                  <a:cs typeface="Calibri" panose="020F0502020204030204" pitchFamily="34" charset="0"/>
                </a:rPr>
                <a:t>Should DFT Testing be Required in S-ICD?</a:t>
              </a:r>
              <a:endParaRPr lang="ko-KR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MICE고딕 OTF Bold" panose="00000800000000000000" pitchFamily="50" charset="-127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22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FAC22C-9B84-4749-9641-F8F98DBA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3A4AD53-2BBA-49D1-ACC2-308198F93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DEA4BF-D8A0-4749-8B05-83BB6A90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C9843D-1868-4EB6-8ED8-36150065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68DE7F-661F-451A-A030-ED01F91B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33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74F1415-FE5A-4EA5-86AF-0D12E1EBF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9817D7E-A061-4BCC-AEE3-D42FEB923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4D0840-94C2-40AB-98DA-5FBA6E4C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EE405D-2A08-407B-9992-82D540EE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BD3661-5381-41C8-AD16-83FC4F03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02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92234C-44C2-4CC2-ADBB-5836E47E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C73D1D-E273-4C11-B2F7-F930C8378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6FAE14-5452-451B-9725-1AB76DE2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165904-4B8F-4A6C-9FA6-CC47BCF5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B42FC0-26B3-4A37-9ECE-C8533008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516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EE5678-F249-4304-A428-62EDD920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30D48F-9176-4E51-9F1D-EB558D965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29D0BB-994B-443F-911B-594AB21F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4720E7-8C2D-49C4-857F-89E763C3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FFBB76-7780-4C61-9395-46DDB91F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36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90F6EA-4278-44CC-9AF6-A98E125C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AE37A3-F3FD-4610-A36C-9D891DCD6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88E076-AA5F-4AEC-849F-2FFA826CE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0739B6A-DB5E-47E2-8469-290A3D13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89DAE6-2CDF-4D52-9C65-FF06DBA8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36CC8F-CA44-4C1D-9D55-E4D8914D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21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9F400-E33C-49A5-895B-467E3312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330DC93-65EF-47C3-B570-EA5E39649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98F4F7C-2C57-4610-A658-3F77BBEA2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32AD058-197E-42F6-BD2C-3D947D3AD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481295A-F027-4797-B654-BDE174FCF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E633138-2062-4E9F-806A-34BF7B04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7F6C29C-5BB3-4B52-847A-C27C9291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2A1F6A5-A5B9-40F4-A2FC-6CDBA735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295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E0B4F4-2C0B-4074-9F0E-23E7FFD9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FC86F1A-9D9D-4E7A-927D-52209F6C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323AFB1-79B1-4A84-B151-2B508062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C660F7A-B703-477C-A4CE-A19F61F1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51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8E6BC7A-51A4-4A89-96F4-87FCE498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D7A964B-C0F2-4BC7-95EB-33DB8435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63D6F5-EC90-4F6F-A12D-A2523795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94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EF2138-6B12-44C6-B5AB-B984B390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D22BD4-94DC-44C3-B6DE-2975FFCD1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3909C73-C794-471B-A891-E4DDAEEC3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88C4779-143A-42D0-B866-DD5EE95E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58D6C37-9C10-4F5E-B002-E9B9A3E1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4CA10B-F9EC-423E-843B-E3AD9596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86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1FC8CA-7436-49CB-AF9C-EC23A7B7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2AF6273-6778-4329-8FFB-2BC0786B2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B1DA7C9-B255-4452-8634-76924FAF5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6FB52A2-0AEC-42CB-962E-EB347D8D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E349E6-2B84-4C63-AAE7-8095C43D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FECC06E-5952-4FF9-B5BF-7479CC46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75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C586CA-D969-4F5B-BB9D-C0C76BBF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F96468-A76C-46B0-8FAA-BCB38CFFB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F4F029-1FB1-4610-AE15-FBD4D49D9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8C94D-8A9A-4614-8F39-A77A1A5F8E13}" type="datetimeFigureOut">
              <a:rPr lang="ko-KR" altLang="en-US" smtClean="0"/>
              <a:t>2021-11-05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59D40A-A42D-4FF7-924B-A1B473B0A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374AF9-874F-49AC-BD35-F7B11C609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36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DAFC6E9-40F8-410D-B8C9-394B53F33A72}"/>
              </a:ext>
            </a:extLst>
          </p:cNvPr>
          <p:cNvSpPr/>
          <p:nvPr/>
        </p:nvSpPr>
        <p:spPr>
          <a:xfrm>
            <a:off x="0" y="1933303"/>
            <a:ext cx="12188952" cy="1495697"/>
          </a:xfrm>
          <a:prstGeom prst="rect">
            <a:avLst/>
          </a:prstGeom>
          <a:solidFill>
            <a:srgbClr val="D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76426-69A1-470C-8ABF-4C36578374AD}"/>
              </a:ext>
            </a:extLst>
          </p:cNvPr>
          <p:cNvSpPr txBox="1"/>
          <p:nvPr/>
        </p:nvSpPr>
        <p:spPr>
          <a:xfrm>
            <a:off x="-1524" y="2321567"/>
            <a:ext cx="12193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atin typeface="Calibri" panose="020F0502020204030204" pitchFamily="34" charset="0"/>
                <a:ea typeface="MICE고딕 OTF Bold" panose="00000800000000000000" pitchFamily="50" charset="-127"/>
                <a:cs typeface="Calibri" panose="020F0502020204030204" pitchFamily="34" charset="0"/>
              </a:rPr>
              <a:t>Should DFT Testing be Required in S-ICD?</a:t>
            </a:r>
            <a:endParaRPr lang="ko-KR" altLang="en-US" sz="4400" b="1" dirty="0">
              <a:latin typeface="Calibri" panose="020F0502020204030204" pitchFamily="34" charset="0"/>
              <a:ea typeface="MICE고딕 OTF Bold" panose="00000800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7BE2E-9B69-4D54-A320-8227760B23C2}"/>
              </a:ext>
            </a:extLst>
          </p:cNvPr>
          <p:cNvSpPr txBox="1"/>
          <p:nvPr/>
        </p:nvSpPr>
        <p:spPr>
          <a:xfrm>
            <a:off x="-1524" y="4780100"/>
            <a:ext cx="12193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June </a:t>
            </a:r>
            <a:r>
              <a:rPr lang="en-US" altLang="ko-KR" sz="2800" b="1" dirty="0" err="1">
                <a:latin typeface="HY태고딕" panose="02030600000101010101" pitchFamily="18" charset="-127"/>
                <a:ea typeface="HY태고딕" panose="02030600000101010101" pitchFamily="18" charset="-127"/>
              </a:rPr>
              <a:t>Namgung</a:t>
            </a:r>
            <a:r>
              <a:rPr lang="en-US" altLang="ko-KR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, MD, PhD</a:t>
            </a:r>
          </a:p>
          <a:p>
            <a:pPr algn="ctr"/>
            <a:r>
              <a:rPr lang="en-US" altLang="ko-KR" sz="2800" b="1" dirty="0" err="1">
                <a:latin typeface="HY태고딕" panose="02030600000101010101" pitchFamily="18" charset="-127"/>
                <a:ea typeface="HY태고딕" panose="02030600000101010101" pitchFamily="18" charset="-127"/>
              </a:rPr>
              <a:t>Inje</a:t>
            </a:r>
            <a:r>
              <a:rPr lang="ko-KR" altLang="en-US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 </a:t>
            </a:r>
            <a:r>
              <a:rPr lang="en-US" altLang="ko-KR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University </a:t>
            </a:r>
            <a:r>
              <a:rPr lang="en-US" altLang="ko-KR" sz="2800" b="1" dirty="0" err="1">
                <a:latin typeface="HY태고딕" panose="02030600000101010101" pitchFamily="18" charset="-127"/>
                <a:ea typeface="HY태고딕" panose="02030600000101010101" pitchFamily="18" charset="-127"/>
              </a:rPr>
              <a:t>Ilsan</a:t>
            </a:r>
            <a:r>
              <a:rPr lang="en-US" altLang="ko-KR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 Paik Hospital</a:t>
            </a:r>
            <a:endParaRPr lang="ko-KR" altLang="en-US" sz="2800" b="1" dirty="0">
              <a:latin typeface="HY태고딕" panose="02030600000101010101" pitchFamily="18" charset="-127"/>
              <a:ea typeface="HY태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1F75A5-9947-4005-A4DD-9DAC5F59C764}"/>
              </a:ext>
            </a:extLst>
          </p:cNvPr>
          <p:cNvSpPr txBox="1"/>
          <p:nvPr/>
        </p:nvSpPr>
        <p:spPr>
          <a:xfrm>
            <a:off x="-1" y="1540317"/>
            <a:ext cx="1218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Calibri" panose="020F0502020204030204" pitchFamily="34" charset="0"/>
                <a:ea typeface="MICE고딕 OTF" panose="00000800000000000000" pitchFamily="50" charset="-127"/>
                <a:cs typeface="Calibri" panose="020F0502020204030204" pitchFamily="34" charset="0"/>
              </a:rPr>
              <a:t>Session 5. Device Therapy and Heart Failure</a:t>
            </a:r>
          </a:p>
        </p:txBody>
      </p:sp>
    </p:spTree>
    <p:extLst>
      <p:ext uri="{BB962C8B-B14F-4D97-AF65-F5344CB8AC3E}">
        <p14:creationId xmlns:p14="http://schemas.microsoft.com/office/powerpoint/2010/main" val="212455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A1E0488-6ECB-4322-9EF0-18A0E8789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96" y="228619"/>
            <a:ext cx="5125486" cy="265537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9F51D02-0DDE-4A27-BBB9-9009EC78D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96" y="3306275"/>
            <a:ext cx="7319077" cy="218459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7F987BF-82DA-483D-90BA-EF15738F8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735" y="2540408"/>
            <a:ext cx="3896669" cy="29504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FEDDCC-DE53-4EAD-ADB4-3E183EF2CD96}"/>
              </a:ext>
            </a:extLst>
          </p:cNvPr>
          <p:cNvSpPr txBox="1"/>
          <p:nvPr/>
        </p:nvSpPr>
        <p:spPr>
          <a:xfrm>
            <a:off x="499660" y="5770927"/>
            <a:ext cx="11192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Defibrillation efficacy during follow-up is </a:t>
            </a:r>
            <a:r>
              <a:rPr lang="en-US" altLang="ko-KR" sz="1600" b="1" dirty="0">
                <a:solidFill>
                  <a:srgbClr val="FF0000"/>
                </a:solidFill>
              </a:rPr>
              <a:t>not inferior </a:t>
            </a:r>
            <a:r>
              <a:rPr lang="en-US" altLang="ko-KR" sz="1600" dirty="0"/>
              <a:t>in patients with a 40 J ICD implanted without DF testing.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DFT during first time ICD implantation should </a:t>
            </a:r>
            <a:r>
              <a:rPr lang="en-US" altLang="ko-KR" sz="1600" b="1" dirty="0">
                <a:solidFill>
                  <a:srgbClr val="FF0000"/>
                </a:solidFill>
              </a:rPr>
              <a:t>no longer be recommended </a:t>
            </a:r>
            <a:r>
              <a:rPr lang="en-US" altLang="ko-KR" sz="1600" dirty="0"/>
              <a:t>for routine left-sided ICD implantation.</a:t>
            </a:r>
            <a:endParaRPr lang="ko-KR" alt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AD048C-A088-4D14-BC3D-923AF1183F6A}"/>
              </a:ext>
            </a:extLst>
          </p:cNvPr>
          <p:cNvSpPr txBox="1"/>
          <p:nvPr/>
        </p:nvSpPr>
        <p:spPr>
          <a:xfrm>
            <a:off x="6045967" y="936908"/>
            <a:ext cx="58908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Randomly assigned to first time ICD implantation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N=1077 (with 540, without 537) DF testing.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Primary end point: average first shock efficacy during F/U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Secondary end points: serious adverse events, mortality.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Median follow-up of 22.8 months </a:t>
            </a:r>
            <a:endParaRPr lang="ko-KR" alt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279864-3CDA-44E2-A36F-69441373BDB8}"/>
              </a:ext>
            </a:extLst>
          </p:cNvPr>
          <p:cNvSpPr txBox="1"/>
          <p:nvPr/>
        </p:nvSpPr>
        <p:spPr>
          <a:xfrm>
            <a:off x="8007978" y="6520011"/>
            <a:ext cx="3928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European Heart Journal (2015) 36, 2500–2507</a:t>
            </a:r>
            <a:endParaRPr lang="ko-KR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23AA57-F77E-4EC6-ADCE-7F6710ADF80D}"/>
              </a:ext>
            </a:extLst>
          </p:cNvPr>
          <p:cNvSpPr txBox="1"/>
          <p:nvPr/>
        </p:nvSpPr>
        <p:spPr>
          <a:xfrm>
            <a:off x="9869703" y="195892"/>
            <a:ext cx="222112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70C0"/>
                </a:solidFill>
              </a:rPr>
              <a:t>Omission of DFT</a:t>
            </a:r>
            <a:endParaRPr lang="ko-KR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3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6F5C23-75FF-4383-9EC6-A6C80563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Rationale of routine DFT during S-ICD implantation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77F03B-D8CF-4FED-830B-5FC12D0A3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90"/>
            <a:ext cx="10515600" cy="49996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600" dirty="0"/>
              <a:t>To confirm system integrity and reliable sensing</a:t>
            </a:r>
          </a:p>
          <a:p>
            <a:r>
              <a:rPr lang="en-US" altLang="ko-KR" sz="1600" dirty="0"/>
              <a:t>Technical issues where the device fails to sense VF are difficult to recognize before or during implantation without DFT </a:t>
            </a:r>
          </a:p>
          <a:p>
            <a:r>
              <a:rPr lang="en-US" altLang="ko-KR" sz="1600" dirty="0"/>
              <a:t>Shock vector varies with the implant position</a:t>
            </a:r>
          </a:p>
          <a:p>
            <a:pPr>
              <a:lnSpc>
                <a:spcPct val="100000"/>
              </a:lnSpc>
            </a:pPr>
            <a:r>
              <a:rPr lang="en-US" altLang="ko-KR" sz="1600" dirty="0"/>
              <a:t>High defibrillation threshold, such as amiodarone taking, H-CMP, ARVC</a:t>
            </a:r>
          </a:p>
          <a:p>
            <a:pPr lvl="1">
              <a:lnSpc>
                <a:spcPct val="100000"/>
              </a:lnSpc>
            </a:pPr>
            <a:r>
              <a:rPr lang="en-US" altLang="ko-KR" sz="1400" dirty="0"/>
              <a:t>performing DFT may be the only way to guarantee an appropriate safety margin.</a:t>
            </a:r>
            <a:endParaRPr lang="ko-KR" altLang="en-US" sz="1400" dirty="0"/>
          </a:p>
          <a:p>
            <a:endParaRPr lang="en-US" altLang="ko-KR" sz="1600" dirty="0"/>
          </a:p>
          <a:p>
            <a:endParaRPr lang="ko-KR" altLang="en-US" sz="16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A08EB28-203C-4DC3-98DB-3DCA66EA9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32" y="3333991"/>
            <a:ext cx="4392099" cy="241649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FBED46F-CE3A-46F9-BA89-CB1DB8750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109" y="3896712"/>
            <a:ext cx="6138881" cy="1989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DC2D50-7F30-4323-956F-34431490C816}"/>
              </a:ext>
            </a:extLst>
          </p:cNvPr>
          <p:cNvSpPr txBox="1"/>
          <p:nvPr/>
        </p:nvSpPr>
        <p:spPr>
          <a:xfrm flipH="1">
            <a:off x="6096000" y="6029832"/>
            <a:ext cx="498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The success-rate of DFT is unpredictable and</a:t>
            </a:r>
          </a:p>
          <a:p>
            <a:r>
              <a:rPr lang="en-US" altLang="ko-KR" sz="1600" dirty="0"/>
              <a:t>depends on the amount of tests</a:t>
            </a:r>
            <a:endParaRPr lang="ko-KR" alt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E7EE8-37FB-4542-A7C9-2330FC86CA59}"/>
              </a:ext>
            </a:extLst>
          </p:cNvPr>
          <p:cNvSpPr txBox="1"/>
          <p:nvPr/>
        </p:nvSpPr>
        <p:spPr>
          <a:xfrm>
            <a:off x="838200" y="6144514"/>
            <a:ext cx="41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Delivered energy versus probability of successful</a:t>
            </a:r>
          </a:p>
          <a:p>
            <a:r>
              <a:rPr lang="en-US" altLang="ko-KR" sz="1400" dirty="0"/>
              <a:t>defibrillation in the S-ICD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7728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B16ADC-76CC-46FC-9AD5-6C19F6F0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latin typeface="HelveticaNeueLTStd-Roman"/>
              </a:rPr>
              <a:t>Overview of the current guidelines on defibrillation testing</a:t>
            </a:r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571D8FE1-2C32-4BFF-8BAF-BEB361B47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692756"/>
            <a:ext cx="10515600" cy="261707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B0E1CEB-D662-4B36-B4D6-62159D815E63}"/>
              </a:ext>
            </a:extLst>
          </p:cNvPr>
          <p:cNvSpPr/>
          <p:nvPr/>
        </p:nvSpPr>
        <p:spPr>
          <a:xfrm>
            <a:off x="2254102" y="2991071"/>
            <a:ext cx="7293935" cy="202018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986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0CF41A-B287-4E74-9177-B30F5CB4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Omission of DFT in S-ICD implants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18B34B-7F02-4B83-B9BA-2787EFA9B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Reason for omitting DFT in ICD recipients</a:t>
            </a:r>
          </a:p>
          <a:p>
            <a:pPr lvl="1"/>
            <a:r>
              <a:rPr lang="en-US" altLang="ko-KR" dirty="0">
                <a:solidFill>
                  <a:srgbClr val="0070C0"/>
                </a:solidFill>
              </a:rPr>
              <a:t>Lack of clinical benefit</a:t>
            </a:r>
            <a:r>
              <a:rPr lang="en-US" altLang="ko-KR" dirty="0"/>
              <a:t>: DFT does not improve shock efficacy or reduce arrhythmic death (SIMPLE and NORDIC trial)</a:t>
            </a:r>
          </a:p>
          <a:p>
            <a:pPr lvl="1"/>
            <a:r>
              <a:rPr lang="en-US" altLang="ko-KR" dirty="0">
                <a:solidFill>
                  <a:srgbClr val="0070C0"/>
                </a:solidFill>
              </a:rPr>
              <a:t>Safety:</a:t>
            </a:r>
            <a:r>
              <a:rPr lang="en-US" altLang="ko-KR" dirty="0"/>
              <a:t> DFT testing has been associated with hemodynamic decompensation, need for inotropic support, stroke and death</a:t>
            </a:r>
          </a:p>
          <a:p>
            <a:pPr lvl="1"/>
            <a:r>
              <a:rPr lang="en-US" altLang="ko-KR" dirty="0">
                <a:solidFill>
                  <a:srgbClr val="0070C0"/>
                </a:solidFill>
              </a:rPr>
              <a:t>Logistical considerations</a:t>
            </a:r>
            <a:r>
              <a:rPr lang="en-US" altLang="ko-KR" dirty="0"/>
              <a:t>: additional personnel (e.g., anesthesia) are required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Omission of DFT test in S-ICD implants </a:t>
            </a:r>
          </a:p>
          <a:p>
            <a:pPr lvl="1"/>
            <a:r>
              <a:rPr lang="en-US" altLang="ko-KR" dirty="0"/>
              <a:t>Subcutaneous ICD Post-Market Approval Study (PAS); </a:t>
            </a:r>
            <a:r>
              <a:rPr lang="en-US" altLang="ko-KR" b="1" dirty="0">
                <a:solidFill>
                  <a:srgbClr val="FF0000"/>
                </a:solidFill>
              </a:rPr>
              <a:t>13.7%</a:t>
            </a:r>
            <a:r>
              <a:rPr lang="en-US" altLang="ko-KR" dirty="0"/>
              <a:t> (225/1637) of the patients did not undergo DFT testing </a:t>
            </a:r>
          </a:p>
          <a:p>
            <a:pPr lvl="1"/>
            <a:r>
              <a:rPr lang="en-US" altLang="ko-KR" dirty="0"/>
              <a:t>National Cardiovascular Data Registry ICD registry; </a:t>
            </a:r>
            <a:r>
              <a:rPr lang="en-US" altLang="ko-KR" b="1" dirty="0">
                <a:solidFill>
                  <a:srgbClr val="FF0000"/>
                </a:solidFill>
              </a:rPr>
              <a:t>25%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072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9814FDD-D138-4E3C-8041-DF6004456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0" y="46179"/>
            <a:ext cx="6441446" cy="187471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473E7E0-5732-4D89-A7E7-AD9BDF10D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108" y="2431868"/>
            <a:ext cx="3810424" cy="348063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E9EB4A8-0358-4704-9AD4-D56355F33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707" y="2431868"/>
            <a:ext cx="3892022" cy="34806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45298-FB92-401A-BA2D-F06259AB8F55}"/>
              </a:ext>
            </a:extLst>
          </p:cNvPr>
          <p:cNvSpPr txBox="1"/>
          <p:nvPr/>
        </p:nvSpPr>
        <p:spPr>
          <a:xfrm>
            <a:off x="9387844" y="6466118"/>
            <a:ext cx="2656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Cardiol</a:t>
            </a:r>
            <a:r>
              <a:rPr lang="en-US" altLang="ko-KR" sz="1400" dirty="0"/>
              <a:t> Res. 2017;8(6):319-326</a:t>
            </a:r>
            <a:endParaRPr lang="ko-KR" alt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4EF47-CB89-46C3-B4D9-840D810109FA}"/>
              </a:ext>
            </a:extLst>
          </p:cNvPr>
          <p:cNvSpPr txBox="1"/>
          <p:nvPr/>
        </p:nvSpPr>
        <p:spPr>
          <a:xfrm>
            <a:off x="764659" y="6066008"/>
            <a:ext cx="1066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70C0"/>
                </a:solidFill>
              </a:rPr>
              <a:t>Implantation of S-ICD without DFT seems to be safe and effective. </a:t>
            </a:r>
            <a:endParaRPr lang="ko-KR" altLang="en-US" sz="2000" dirty="0">
              <a:solidFill>
                <a:srgbClr val="0070C0"/>
              </a:solidFill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28243927-96EE-47AF-AB68-4A925B215C6B}"/>
              </a:ext>
            </a:extLst>
          </p:cNvPr>
          <p:cNvSpPr txBox="1">
            <a:spLocks/>
          </p:cNvSpPr>
          <p:nvPr/>
        </p:nvSpPr>
        <p:spPr>
          <a:xfrm>
            <a:off x="6112166" y="519462"/>
            <a:ext cx="6033654" cy="1478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/>
              <a:t>Comparison S-ICD and TV-ICD </a:t>
            </a:r>
          </a:p>
          <a:p>
            <a:r>
              <a:rPr lang="en-US" altLang="ko-KR" sz="1800" dirty="0"/>
              <a:t>Retrospective analysis, underwent S-ICD without DFT</a:t>
            </a:r>
          </a:p>
          <a:p>
            <a:r>
              <a:rPr lang="en-US" altLang="ko-KR" sz="1800" dirty="0"/>
              <a:t>N= 31 consecutive patients</a:t>
            </a:r>
          </a:p>
          <a:p>
            <a:r>
              <a:rPr lang="en-US" altLang="ko-KR" sz="1800" dirty="0"/>
              <a:t>From Dec. 2014 to May 2016</a:t>
            </a: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0994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42A522-EA26-40DD-88E7-553F7F99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DFT success rate and 1</a:t>
            </a:r>
            <a:r>
              <a:rPr lang="en-US" altLang="ko-KR" b="1" baseline="30000" dirty="0"/>
              <a:t>st</a:t>
            </a:r>
            <a:r>
              <a:rPr lang="en-US" altLang="ko-KR" b="1" dirty="0"/>
              <a:t> shock efficacy in spontaneous events of the S-ICD</a:t>
            </a:r>
            <a:endParaRPr lang="ko-KR" altLang="en-US" b="1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8B1C9F1F-1480-4B61-8813-AE9159C6C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1137" y="2382044"/>
            <a:ext cx="92297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46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57EED2-61C4-4BFF-B495-4F9AA6B03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Alternatives to avoid complications associated with DFT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DA6772-1B6B-4534-9572-8FC2EF5E4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2775"/>
            <a:ext cx="10515600" cy="4351338"/>
          </a:xfrm>
        </p:spPr>
        <p:txBody>
          <a:bodyPr/>
          <a:lstStyle/>
          <a:p>
            <a:r>
              <a:rPr lang="en-US" altLang="ko-KR" b="1" dirty="0">
                <a:solidFill>
                  <a:srgbClr val="0070C0"/>
                </a:solidFill>
              </a:rPr>
              <a:t>Impedance measurements</a:t>
            </a:r>
          </a:p>
          <a:p>
            <a:pPr lvl="1"/>
            <a:r>
              <a:rPr lang="en-US" altLang="ko-KR" dirty="0"/>
              <a:t>High voltage impedance can be measured with a </a:t>
            </a:r>
            <a:r>
              <a:rPr lang="en-US" altLang="ko-KR" dirty="0">
                <a:solidFill>
                  <a:srgbClr val="C00000"/>
                </a:solidFill>
              </a:rPr>
              <a:t>synchronous 10J shock</a:t>
            </a:r>
            <a:r>
              <a:rPr lang="en-US" altLang="ko-KR" dirty="0"/>
              <a:t> and without the need for VF induction.</a:t>
            </a:r>
          </a:p>
          <a:p>
            <a:pPr lvl="1"/>
            <a:r>
              <a:rPr lang="en-US" altLang="ko-KR" dirty="0"/>
              <a:t>Low shock impedance may be the result of </a:t>
            </a:r>
            <a:r>
              <a:rPr lang="en-US" altLang="ko-KR" dirty="0">
                <a:solidFill>
                  <a:srgbClr val="C00000"/>
                </a:solidFill>
              </a:rPr>
              <a:t>shunting over the thoracic wall</a:t>
            </a:r>
            <a:r>
              <a:rPr lang="en-US" altLang="ko-KR" dirty="0"/>
              <a:t>, with no electrical current passing through the myocardium.</a:t>
            </a:r>
          </a:p>
          <a:p>
            <a:pPr lvl="1"/>
            <a:r>
              <a:rPr lang="en-US" altLang="ko-KR" dirty="0"/>
              <a:t>Therefore, low impedance does not guarantee successful defibrillation, making in unsuited as surrogate for DFT.</a:t>
            </a:r>
          </a:p>
          <a:p>
            <a:pPr algn="l"/>
            <a:r>
              <a:rPr lang="en-US" altLang="ko-KR" b="0" i="0" u="none" strike="noStrike" baseline="0" dirty="0">
                <a:solidFill>
                  <a:srgbClr val="131413"/>
                </a:solidFill>
                <a:latin typeface="Utopia-Regular"/>
              </a:rPr>
              <a:t>Method to assess implant position to identify patients who are likely to fail their DFT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41186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95A02C-3364-430F-B59B-2D16AB4B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178"/>
          </a:xfrm>
        </p:spPr>
        <p:txBody>
          <a:bodyPr/>
          <a:lstStyle/>
          <a:p>
            <a:r>
              <a:rPr lang="en-US" altLang="ko-KR" b="1" dirty="0"/>
              <a:t>Defibrillation</a:t>
            </a:r>
            <a:r>
              <a:rPr lang="ko-KR" altLang="en-US" b="1" dirty="0"/>
              <a:t> </a:t>
            </a:r>
            <a:r>
              <a:rPr lang="en-US" altLang="ko-KR" b="1" dirty="0"/>
              <a:t>success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A0DDE5-DA18-41E8-A5ED-D3184D0D8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9659"/>
            <a:ext cx="7413703" cy="5163014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b="1" dirty="0">
                <a:solidFill>
                  <a:srgbClr val="0070C0"/>
                </a:solidFill>
              </a:rPr>
              <a:t>Shock output</a:t>
            </a:r>
          </a:p>
          <a:p>
            <a:pPr lvl="1"/>
            <a:r>
              <a:rPr lang="en-US" altLang="ko-KR" dirty="0"/>
              <a:t>Minimum shock output effectively terminated VT</a:t>
            </a:r>
          </a:p>
          <a:p>
            <a:pPr lvl="1"/>
            <a:r>
              <a:rPr lang="en-US" altLang="ko-KR" dirty="0"/>
              <a:t>Average</a:t>
            </a:r>
            <a:r>
              <a:rPr lang="ko-KR" altLang="en-US" dirty="0"/>
              <a:t> </a:t>
            </a:r>
            <a:r>
              <a:rPr lang="en-US" altLang="ko-KR" dirty="0"/>
              <a:t>defibrillation threshold 32.5±17.0J</a:t>
            </a:r>
          </a:p>
          <a:p>
            <a:pPr lvl="1"/>
            <a:r>
              <a:rPr lang="en-US" altLang="ko-KR" dirty="0"/>
              <a:t>80J is deemed safe and effective</a:t>
            </a:r>
          </a:p>
          <a:p>
            <a:r>
              <a:rPr lang="en-US" altLang="ko-KR" b="1" dirty="0">
                <a:solidFill>
                  <a:srgbClr val="0070C0"/>
                </a:solidFill>
              </a:rPr>
              <a:t>Implant position</a:t>
            </a:r>
          </a:p>
          <a:p>
            <a:pPr lvl="1"/>
            <a:r>
              <a:rPr lang="en-US" altLang="ko-KR" dirty="0"/>
              <a:t>Fat tissue underneath coil, and generator</a:t>
            </a:r>
          </a:p>
          <a:p>
            <a:pPr lvl="1"/>
            <a:r>
              <a:rPr lang="en-US" altLang="ko-KR" dirty="0"/>
              <a:t>Anterior placement of the generator</a:t>
            </a:r>
          </a:p>
          <a:p>
            <a:r>
              <a:rPr lang="en-US" altLang="ko-KR" b="1" dirty="0">
                <a:solidFill>
                  <a:srgbClr val="0070C0"/>
                </a:solidFill>
              </a:rPr>
              <a:t>Impedance</a:t>
            </a:r>
          </a:p>
          <a:p>
            <a:pPr lvl="1"/>
            <a:r>
              <a:rPr lang="en-US" altLang="ko-KR" dirty="0"/>
              <a:t>High impedance during DFT, greater chance of DFT failure.</a:t>
            </a:r>
            <a:endParaRPr lang="en-US" altLang="ko-KR" b="1" dirty="0">
              <a:solidFill>
                <a:srgbClr val="0070C0"/>
              </a:solidFill>
            </a:endParaRPr>
          </a:p>
          <a:p>
            <a:r>
              <a:rPr lang="en-US" altLang="ko-KR" b="1" dirty="0">
                <a:solidFill>
                  <a:srgbClr val="0070C0"/>
                </a:solidFill>
              </a:rPr>
              <a:t>Patient characteristics</a:t>
            </a:r>
          </a:p>
          <a:p>
            <a:pPr lvl="1"/>
            <a:r>
              <a:rPr lang="en-US" altLang="ko-KR" dirty="0"/>
              <a:t>Large chest circumference</a:t>
            </a:r>
          </a:p>
          <a:p>
            <a:pPr lvl="1"/>
            <a:r>
              <a:rPr lang="en-US" altLang="ko-KR" dirty="0"/>
              <a:t>Cardiac mass and septum thickness</a:t>
            </a:r>
          </a:p>
          <a:p>
            <a:pPr lvl="1"/>
            <a:r>
              <a:rPr lang="en-US" altLang="ko-KR" dirty="0"/>
              <a:t>High body mass</a:t>
            </a:r>
          </a:p>
          <a:p>
            <a:r>
              <a:rPr lang="en-US" altLang="ko-KR" b="1" dirty="0">
                <a:solidFill>
                  <a:srgbClr val="0070C0"/>
                </a:solidFill>
              </a:rPr>
              <a:t>Device design</a:t>
            </a:r>
          </a:p>
          <a:p>
            <a:pPr lvl="1"/>
            <a:r>
              <a:rPr lang="en-US" altLang="ko-KR" dirty="0"/>
              <a:t>Larger generator or lead surface may result in higher shock efficacy</a:t>
            </a: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E358BD3-6B68-4581-AA05-9F7CB5C0C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336" y="1919568"/>
            <a:ext cx="4027428" cy="3957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D842C2-FCA2-486C-A764-74195E9FAB77}"/>
              </a:ext>
            </a:extLst>
          </p:cNvPr>
          <p:cNvSpPr txBox="1"/>
          <p:nvPr/>
        </p:nvSpPr>
        <p:spPr>
          <a:xfrm>
            <a:off x="7558793" y="6413475"/>
            <a:ext cx="4297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/>
              <a:t>Neth</a:t>
            </a:r>
            <a:r>
              <a:rPr lang="en-US" altLang="ko-KR" sz="1600" dirty="0"/>
              <a:t> Heart J (2020) 28 (Suppl 1):S122–S127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36405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1548EFE-227A-4054-A5BF-FBC64E9A4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72" y="183300"/>
            <a:ext cx="7915718" cy="3383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05B92A-14DC-4B80-B14A-1D81CB261987}"/>
              </a:ext>
            </a:extLst>
          </p:cNvPr>
          <p:cNvSpPr txBox="1"/>
          <p:nvPr/>
        </p:nvSpPr>
        <p:spPr>
          <a:xfrm>
            <a:off x="532381" y="4818456"/>
            <a:ext cx="11287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 3.8-million-element computer model built from MR images</a:t>
            </a:r>
          </a:p>
          <a:p>
            <a:r>
              <a:rPr lang="en-US" altLang="ko-KR" dirty="0"/>
              <a:t>Generator positions were tested from posterior to anterior in 4-cm increments. </a:t>
            </a:r>
          </a:p>
          <a:p>
            <a:r>
              <a:rPr lang="en-US" altLang="ko-KR" dirty="0"/>
              <a:t>The left parasternal coil was tested with 0, 5, and 10 mm of underlying subcutaneous fat and the generator with 20 mm of underlying fat. </a:t>
            </a:r>
          </a:p>
          <a:p>
            <a:r>
              <a:rPr lang="en-US" altLang="ko-KR" dirty="0"/>
              <a:t>The estimated DFT for the S-ICD was defined as the energy delivered when producing</a:t>
            </a:r>
          </a:p>
          <a:p>
            <a:r>
              <a:rPr lang="en-US" altLang="ko-KR" dirty="0"/>
              <a:t>an electric field of 4 volts/cm in at least 95% of the ventricular myocardium.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003C7CB-5F4E-4A6C-95AC-8012CC05D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090" y="2390664"/>
            <a:ext cx="64008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61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6D1372-94D9-457F-B92F-FC09FC30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252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/>
              <a:t>DFT relationship to </a:t>
            </a:r>
            <a:r>
              <a:rPr lang="en-US" altLang="ko-KR" sz="3600" b="1" dirty="0">
                <a:solidFill>
                  <a:srgbClr val="0070C0"/>
                </a:solidFill>
              </a:rPr>
              <a:t>generator position </a:t>
            </a:r>
            <a:r>
              <a:rPr lang="en-US" altLang="ko-KR" sz="3600" b="1" dirty="0"/>
              <a:t>with cardiac dilation and hypertrophy</a:t>
            </a:r>
            <a:endParaRPr lang="ko-KR" altLang="en-US" sz="36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0B535DC-E5AF-454A-81DA-3319F513B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98655"/>
            <a:ext cx="10678743" cy="4713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A5A0EA-27F2-4B73-8D7C-6A9FC5B24ADA}"/>
              </a:ext>
            </a:extLst>
          </p:cNvPr>
          <p:cNvSpPr txBox="1"/>
          <p:nvPr/>
        </p:nvSpPr>
        <p:spPr>
          <a:xfrm>
            <a:off x="364940" y="6179770"/>
            <a:ext cx="11359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Anterior generator position markedly increases estimated DFTs (due to shunting of the current anteriorly) 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in a nondilated, dilated, and a hypertrophied heart.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F2874-C95A-44B4-8811-60F1CF82765E}"/>
              </a:ext>
            </a:extLst>
          </p:cNvPr>
          <p:cNvSpPr txBox="1"/>
          <p:nvPr/>
        </p:nvSpPr>
        <p:spPr>
          <a:xfrm>
            <a:off x="7370885" y="6492874"/>
            <a:ext cx="482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0" i="0" dirty="0">
                <a:effectLst/>
                <a:latin typeface="BlinkMacSystemFont"/>
              </a:rPr>
              <a:t>JACC Clin </a:t>
            </a:r>
            <a:r>
              <a:rPr lang="en-US" altLang="ko-KR" b="0" i="0" dirty="0" err="1">
                <a:effectLst/>
                <a:latin typeface="BlinkMacSystemFont"/>
              </a:rPr>
              <a:t>Electrophysiol</a:t>
            </a:r>
            <a:r>
              <a:rPr lang="en-US" altLang="ko-KR" b="0" i="0" dirty="0">
                <a:effectLst/>
                <a:latin typeface="BlinkMacSystemFont"/>
              </a:rPr>
              <a:t>. 2017 Apr;3(4):405-414.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39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B84500-7F23-4F0E-90A0-9B9471BD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200"/>
            <a:ext cx="10515600" cy="797160"/>
          </a:xfrm>
        </p:spPr>
        <p:txBody>
          <a:bodyPr>
            <a:normAutofit/>
          </a:bodyPr>
          <a:lstStyle/>
          <a:p>
            <a:r>
              <a:rPr lang="en-US" altLang="ko-KR" b="1" dirty="0"/>
              <a:t>S-ICD</a:t>
            </a:r>
            <a:endParaRPr lang="ko-KR" altLang="en-US" b="1" dirty="0"/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C994627F-23DC-406C-BD7F-FF566F18F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08" y="2796027"/>
            <a:ext cx="5287545" cy="3052762"/>
          </a:xfrm>
        </p:spPr>
        <p:txBody>
          <a:bodyPr>
            <a:normAutofit/>
          </a:bodyPr>
          <a:lstStyle/>
          <a:p>
            <a:pPr marL="0" lvl="1" indent="0">
              <a:buNone/>
              <a:defRPr/>
            </a:pPr>
            <a:r>
              <a:rPr lang="en-US" altLang="ko-KR" b="1" dirty="0"/>
              <a:t>3 Far-Field Sensing Vectors: </a:t>
            </a:r>
          </a:p>
          <a:p>
            <a:pPr marL="457200" lvl="1">
              <a:buFontTx/>
              <a:buChar char="•"/>
              <a:defRPr/>
            </a:pPr>
            <a:r>
              <a:rPr lang="en-US" altLang="ko-KR" dirty="0"/>
              <a:t>Detect the cardiac rhythm (3 different perspectives of electrical activity)</a:t>
            </a:r>
          </a:p>
          <a:p>
            <a:pPr marL="457200" lvl="1">
              <a:buFontTx/>
              <a:buChar char="•"/>
              <a:defRPr/>
            </a:pPr>
            <a:r>
              <a:rPr lang="en-US" altLang="ko-KR" dirty="0"/>
              <a:t>Capture high-resolution signals similar to a surface ECG</a:t>
            </a:r>
          </a:p>
          <a:p>
            <a:pPr marL="457200" lvl="1">
              <a:buFontTx/>
              <a:buChar char="•"/>
              <a:defRPr/>
            </a:pPr>
            <a:r>
              <a:rPr lang="en-US" altLang="ko-KR" dirty="0"/>
              <a:t>Utilizes both timing and morphology template</a:t>
            </a:r>
          </a:p>
          <a:p>
            <a:endParaRPr lang="ko-KR" altLang="en-US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A042392-428D-40ED-9DDC-7C50685E7BF7}"/>
              </a:ext>
            </a:extLst>
          </p:cNvPr>
          <p:cNvGrpSpPr/>
          <p:nvPr/>
        </p:nvGrpSpPr>
        <p:grpSpPr>
          <a:xfrm>
            <a:off x="7048500" y="2696788"/>
            <a:ext cx="4089400" cy="3480174"/>
            <a:chOff x="8084007" y="3360741"/>
            <a:chExt cx="3581400" cy="3132135"/>
          </a:xfrm>
        </p:grpSpPr>
        <p:pic>
          <p:nvPicPr>
            <p:cNvPr id="11" name="Picture 8" descr="C:\Users\eesgalhado\AppData\Local\Microsoft\Windows\Temporary Internet Files\Content.Outlook\LE4QE86K\TorsoHRS2012.png">
              <a:extLst>
                <a:ext uri="{FF2B5EF4-FFF2-40B4-BE49-F238E27FC236}">
                  <a16:creationId xmlns:a16="http://schemas.microsoft.com/office/drawing/2014/main" id="{87FC0A9A-513C-4FE2-B013-C7BC4493C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4007" y="3360741"/>
              <a:ext cx="3581400" cy="3132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75">
              <a:extLst>
                <a:ext uri="{FF2B5EF4-FFF2-40B4-BE49-F238E27FC236}">
                  <a16:creationId xmlns:a16="http://schemas.microsoft.com/office/drawing/2014/main" id="{E054930A-56A1-49A9-A743-84B410FD4324}"/>
                </a:ext>
              </a:extLst>
            </p:cNvPr>
            <p:cNvSpPr/>
            <p:nvPr/>
          </p:nvSpPr>
          <p:spPr bwMode="auto">
            <a:xfrm>
              <a:off x="10971227" y="5070492"/>
              <a:ext cx="651252" cy="3470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CAN</a:t>
              </a:r>
            </a:p>
          </p:txBody>
        </p:sp>
        <p:sp>
          <p:nvSpPr>
            <p:cNvPr id="13" name="Oval 76">
              <a:extLst>
                <a:ext uri="{FF2B5EF4-FFF2-40B4-BE49-F238E27FC236}">
                  <a16:creationId xmlns:a16="http://schemas.microsoft.com/office/drawing/2014/main" id="{E5523ECD-A262-4B24-A01D-64CB4DD8E260}"/>
                </a:ext>
              </a:extLst>
            </p:cNvPr>
            <p:cNvSpPr/>
            <p:nvPr/>
          </p:nvSpPr>
          <p:spPr bwMode="auto">
            <a:xfrm>
              <a:off x="8691843" y="5666917"/>
              <a:ext cx="347335" cy="3470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4" name="Oval 77">
              <a:extLst>
                <a:ext uri="{FF2B5EF4-FFF2-40B4-BE49-F238E27FC236}">
                  <a16:creationId xmlns:a16="http://schemas.microsoft.com/office/drawing/2014/main" id="{F0F75D6B-8AD9-45D6-AE8D-BE7D8AF92C40}"/>
                </a:ext>
              </a:extLst>
            </p:cNvPr>
            <p:cNvSpPr/>
            <p:nvPr/>
          </p:nvSpPr>
          <p:spPr bwMode="auto">
            <a:xfrm>
              <a:off x="8691843" y="3705943"/>
              <a:ext cx="347335" cy="3470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9293DD9F-A4F9-4EDF-948A-BF736DFCD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9048" y="4211029"/>
              <a:ext cx="1396596" cy="908276"/>
            </a:xfrm>
            <a:prstGeom prst="line">
              <a:avLst/>
            </a:prstGeom>
            <a:noFill/>
            <a:ln w="38100">
              <a:solidFill>
                <a:srgbClr val="003C67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D893FE03-3EFE-4BAD-ABAB-043FA24BB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0000">
              <a:off x="9120584" y="4359118"/>
              <a:ext cx="1354967" cy="217247"/>
            </a:xfrm>
            <a:prstGeom prst="rect">
              <a:avLst/>
            </a:prstGeom>
            <a:solidFill>
              <a:srgbClr val="003C67"/>
            </a:solidFill>
            <a:ln>
              <a:noFill/>
            </a:ln>
            <a:effectLst/>
          </p:spPr>
          <p:txBody>
            <a:bodyPr lIns="18288" tIns="18288" rIns="18288" bIns="18288" anchor="ctr"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SECONDARY</a:t>
              </a:r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FC1F56C4-0E71-4E7B-A2F8-1E64991D89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39047" y="5377911"/>
              <a:ext cx="1523920" cy="28393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66381F5A-332F-4F1A-AD2D-AC1C7EE16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949263">
              <a:off x="9095258" y="5635106"/>
              <a:ext cx="1353157" cy="21724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lIns="18288" tIns="18288" rIns="18288" bIns="18288" anchor="ctr"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PRIMARY</a:t>
              </a: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FDD4D063-99B4-4DF9-AADA-58AE36727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04289" y="4123551"/>
              <a:ext cx="0" cy="153829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58050D48-4369-4ECF-B865-61F4D166B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12378" y="4715247"/>
              <a:ext cx="1353704" cy="21708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lIns="18288" tIns="18288" rIns="18288" bIns="18288" anchor="ctr"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ALTERNATE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D36A85-839E-4CB0-9DEE-7476C2F4C730}"/>
              </a:ext>
            </a:extLst>
          </p:cNvPr>
          <p:cNvSpPr txBox="1"/>
          <p:nvPr/>
        </p:nvSpPr>
        <p:spPr>
          <a:xfrm>
            <a:off x="789183" y="1513833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S-ICD was designed to avoid complications related to TV ICD lead by using an entirely extra-thoracic placement.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80410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1807DF-42BE-428C-98A4-CE9D134B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722"/>
          </a:xfrm>
        </p:spPr>
        <p:txBody>
          <a:bodyPr>
            <a:normAutofit/>
          </a:bodyPr>
          <a:lstStyle/>
          <a:p>
            <a:r>
              <a:rPr lang="en-US" altLang="ko-KR" sz="3600" b="1" dirty="0"/>
              <a:t>DFT vs Cranial/Caudal Generator displacement</a:t>
            </a:r>
            <a:endParaRPr lang="ko-KR" altLang="en-US" sz="36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138BD99-23FA-4A57-B9D1-C010BD74F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121" y="1293655"/>
            <a:ext cx="6904960" cy="46486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F092B-FF12-4565-8621-E067C1A57224}"/>
              </a:ext>
            </a:extLst>
          </p:cNvPr>
          <p:cNvSpPr txBox="1"/>
          <p:nvPr/>
        </p:nvSpPr>
        <p:spPr>
          <a:xfrm>
            <a:off x="2262965" y="6123542"/>
            <a:ext cx="750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</a:rPr>
              <a:t>Only minor changes in estimated DFT are observed.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4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440CE5D-FF1C-4E8F-A749-D80CA7667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08" y="574027"/>
            <a:ext cx="4594236" cy="608508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3FFC883-22B2-492B-86E3-CD35C056D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412" y="3098800"/>
            <a:ext cx="4594237" cy="3177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EC0FF7-AEE2-4D12-851B-805DBDF03F82}"/>
              </a:ext>
            </a:extLst>
          </p:cNvPr>
          <p:cNvSpPr txBox="1"/>
          <p:nvPr/>
        </p:nvSpPr>
        <p:spPr>
          <a:xfrm>
            <a:off x="5500905" y="913044"/>
            <a:ext cx="63757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ko-KR" sz="2800" dirty="0"/>
              <a:t> </a:t>
            </a:r>
            <a:r>
              <a:rPr lang="en-US" altLang="ko-KR" sz="2800" dirty="0">
                <a:solidFill>
                  <a:srgbClr val="FF0000"/>
                </a:solidFill>
              </a:rPr>
              <a:t>Fat</a:t>
            </a:r>
            <a:r>
              <a:rPr lang="en-US" altLang="ko-KR" sz="2800" dirty="0"/>
              <a:t> under both coil and generator 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sz="2800" dirty="0"/>
              <a:t> </a:t>
            </a:r>
            <a:r>
              <a:rPr lang="en-US" altLang="ko-KR" sz="2800" dirty="0">
                <a:solidFill>
                  <a:srgbClr val="FF0000"/>
                </a:solidFill>
              </a:rPr>
              <a:t>Anterior can</a:t>
            </a:r>
          </a:p>
          <a:p>
            <a:r>
              <a:rPr lang="en-US" altLang="ko-KR" sz="2800" dirty="0"/>
              <a:t>; Make DFT rises further</a:t>
            </a:r>
            <a:endParaRPr lang="ko-KR" alt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0C2EA-8706-403D-9BB7-6490D8217C43}"/>
              </a:ext>
            </a:extLst>
          </p:cNvPr>
          <p:cNvSpPr txBox="1"/>
          <p:nvPr/>
        </p:nvSpPr>
        <p:spPr>
          <a:xfrm>
            <a:off x="7370885" y="6492874"/>
            <a:ext cx="482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0" i="0" dirty="0">
                <a:effectLst/>
                <a:latin typeface="BlinkMacSystemFont"/>
              </a:rPr>
              <a:t>JACC Clin </a:t>
            </a:r>
            <a:r>
              <a:rPr lang="en-US" altLang="ko-KR" b="0" i="0" dirty="0" err="1">
                <a:effectLst/>
                <a:latin typeface="BlinkMacSystemFont"/>
              </a:rPr>
              <a:t>Electrophysiol</a:t>
            </a:r>
            <a:r>
              <a:rPr lang="en-US" altLang="ko-KR" b="0" i="0" dirty="0">
                <a:effectLst/>
                <a:latin typeface="BlinkMacSystemFont"/>
              </a:rPr>
              <a:t>. 2017 Apr;3(4):405-414. 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C30573-8DC1-4EA3-9293-83D784043D37}"/>
              </a:ext>
            </a:extLst>
          </p:cNvPr>
          <p:cNvSpPr txBox="1"/>
          <p:nvPr/>
        </p:nvSpPr>
        <p:spPr>
          <a:xfrm flipH="1">
            <a:off x="3643552" y="222207"/>
            <a:ext cx="54131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coil positions with 0-, 5-, and 10-mm </a:t>
            </a:r>
            <a:r>
              <a:rPr lang="en-US" altLang="ko-KR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subcoil</a:t>
            </a:r>
            <a:r>
              <a:rPr lang="en-US" altLang="ko-KR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fat </a:t>
            </a:r>
            <a:endParaRPr lang="ko-KR" altLang="en-US" dirty="0"/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860A5211-F958-4476-BB0B-0CCC6B9DEC09}"/>
              </a:ext>
            </a:extLst>
          </p:cNvPr>
          <p:cNvCxnSpPr>
            <a:cxnSpLocks/>
            <a:stCxn id="2" idx="3"/>
          </p:cNvCxnSpPr>
          <p:nvPr/>
        </p:nvCxnSpPr>
        <p:spPr>
          <a:xfrm rot="10800000" flipV="1">
            <a:off x="2706694" y="406873"/>
            <a:ext cx="936858" cy="167154"/>
          </a:xfrm>
          <a:prstGeom prst="bentConnector2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557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B3FDC2-60EF-469C-9008-986A2454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8" y="125525"/>
            <a:ext cx="5571836" cy="1325563"/>
          </a:xfrm>
        </p:spPr>
        <p:txBody>
          <a:bodyPr/>
          <a:lstStyle/>
          <a:p>
            <a:r>
              <a:rPr lang="en-US" altLang="ko-KR" b="1" dirty="0"/>
              <a:t>PRAETORIAN score</a:t>
            </a:r>
            <a:endParaRPr lang="ko-KR" altLang="en-US" b="1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801059C5-060B-4A6C-A595-053A32BF4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6538" y="1403475"/>
            <a:ext cx="9443257" cy="5220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879BF3-C30A-4317-BBF3-5A6C4D8B4813}"/>
              </a:ext>
            </a:extLst>
          </p:cNvPr>
          <p:cNvSpPr txBox="1"/>
          <p:nvPr/>
        </p:nvSpPr>
        <p:spPr>
          <a:xfrm>
            <a:off x="7074132" y="188143"/>
            <a:ext cx="460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Defibrillation threshold: </a:t>
            </a:r>
          </a:p>
          <a:p>
            <a:r>
              <a:rPr lang="en-US" altLang="ko-KR" dirty="0"/>
              <a:t>Subcoil fat, </a:t>
            </a:r>
          </a:p>
          <a:p>
            <a:r>
              <a:rPr lang="en-US" altLang="ko-KR" dirty="0"/>
              <a:t>Subgenerator fat</a:t>
            </a:r>
          </a:p>
          <a:p>
            <a:r>
              <a:rPr lang="en-US" altLang="ko-KR" dirty="0"/>
              <a:t>Anterior positioning of S-ICD generator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C257C-0C89-4338-B96E-CD5AE4CF01CF}"/>
              </a:ext>
            </a:extLst>
          </p:cNvPr>
          <p:cNvSpPr txBox="1"/>
          <p:nvPr/>
        </p:nvSpPr>
        <p:spPr>
          <a:xfrm>
            <a:off x="9070055" y="6492875"/>
            <a:ext cx="3121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Heart Rhythm 2019;16:403–410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25822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9ADA20-BD5D-4424-A6BB-C74A3270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CXR requirements to apply PRAETORIAN score</a:t>
            </a:r>
            <a:endParaRPr lang="ko-KR" altLang="en-US" b="1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3611A80E-7D46-4034-8BFB-95EB936DD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3443" y="1825625"/>
            <a:ext cx="81251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82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713280-82D9-466B-A93E-69BFB27A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PRAETORIAN score examples</a:t>
            </a:r>
            <a:endParaRPr lang="ko-KR" altLang="en-US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BF58CBA-9816-433D-B89D-F2CF5A6E6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36" y="1561168"/>
            <a:ext cx="2932408" cy="331648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E6A6E04-F59C-4B7C-B747-336EA1B91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385" y="1555022"/>
            <a:ext cx="3133590" cy="306546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13D627F-8065-4AC2-BD1D-C5B343244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2161" y="1557164"/>
            <a:ext cx="2934668" cy="306332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5F312F2-2D19-43DA-BC84-CB43AD088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3" y="1540083"/>
            <a:ext cx="3133591" cy="33469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1F9D9B-3824-4783-A23D-1857F36E85FC}"/>
              </a:ext>
            </a:extLst>
          </p:cNvPr>
          <p:cNvSpPr txBox="1"/>
          <p:nvPr/>
        </p:nvSpPr>
        <p:spPr>
          <a:xfrm>
            <a:off x="685077" y="5086690"/>
            <a:ext cx="38449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A: Low PRAETORIAN score of 30</a:t>
            </a:r>
          </a:p>
          <a:p>
            <a:endParaRPr lang="en-US" altLang="ko-KR" sz="1600" dirty="0"/>
          </a:p>
          <a:p>
            <a:r>
              <a:rPr lang="en-US" altLang="ko-KR" sz="1600" dirty="0">
                <a:solidFill>
                  <a:srgbClr val="0070C0"/>
                </a:solidFill>
              </a:rPr>
              <a:t>Step 1: </a:t>
            </a:r>
            <a:r>
              <a:rPr lang="en-US" altLang="ko-KR" sz="1600" dirty="0"/>
              <a:t>No subcoil fat (</a:t>
            </a:r>
            <a:r>
              <a:rPr lang="en-US" altLang="ko-KR" sz="1600" dirty="0">
                <a:solidFill>
                  <a:srgbClr val="FF0000"/>
                </a:solidFill>
              </a:rPr>
              <a:t>30</a:t>
            </a:r>
            <a:r>
              <a:rPr lang="en-US" altLang="ko-KR" sz="1600" dirty="0"/>
              <a:t>) </a:t>
            </a:r>
          </a:p>
          <a:p>
            <a:r>
              <a:rPr lang="en-US" altLang="ko-KR" sz="1600" dirty="0">
                <a:solidFill>
                  <a:srgbClr val="0070C0"/>
                </a:solidFill>
              </a:rPr>
              <a:t>Step 2</a:t>
            </a:r>
            <a:r>
              <a:rPr lang="en-US" altLang="ko-KR" sz="1600" dirty="0"/>
              <a:t>: S-ICD is on the midline (</a:t>
            </a:r>
            <a:r>
              <a:rPr lang="en-US" altLang="ko-KR" sz="1600" dirty="0">
                <a:solidFill>
                  <a:srgbClr val="FF0000"/>
                </a:solidFill>
              </a:rPr>
              <a:t>30ⅹ1</a:t>
            </a:r>
            <a:r>
              <a:rPr lang="en-US" altLang="ko-KR" sz="1600" dirty="0"/>
              <a:t>)</a:t>
            </a:r>
          </a:p>
          <a:p>
            <a:r>
              <a:rPr lang="en-US" altLang="ko-KR" sz="1600" dirty="0">
                <a:solidFill>
                  <a:srgbClr val="0070C0"/>
                </a:solidFill>
              </a:rPr>
              <a:t>Step 3: </a:t>
            </a:r>
            <a:r>
              <a:rPr lang="en-US" altLang="ko-KR" sz="1600" dirty="0"/>
              <a:t>No subgenerator fat (</a:t>
            </a:r>
            <a:r>
              <a:rPr lang="en-US" altLang="ko-KR" sz="1600" dirty="0">
                <a:solidFill>
                  <a:srgbClr val="FF0000"/>
                </a:solidFill>
              </a:rPr>
              <a:t>30ⅹ1ⅹ1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2A8A52-3B20-49A2-A3BA-99FAA36985F7}"/>
              </a:ext>
            </a:extLst>
          </p:cNvPr>
          <p:cNvSpPr txBox="1"/>
          <p:nvPr/>
        </p:nvSpPr>
        <p:spPr>
          <a:xfrm>
            <a:off x="5935428" y="5086690"/>
            <a:ext cx="62164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B: High PRAETORIAN score of 240:</a:t>
            </a:r>
          </a:p>
          <a:p>
            <a:endParaRPr lang="en-US" altLang="ko-KR" sz="1600" dirty="0"/>
          </a:p>
          <a:p>
            <a:r>
              <a:rPr lang="en-US" altLang="ko-KR" sz="1600" dirty="0">
                <a:solidFill>
                  <a:srgbClr val="0070C0"/>
                </a:solidFill>
              </a:rPr>
              <a:t>Step 1: </a:t>
            </a:r>
            <a:r>
              <a:rPr lang="en-US" altLang="ko-KR" sz="1600" dirty="0"/>
              <a:t>2 but ≤3 coil widths of subcoil fat tissue (</a:t>
            </a:r>
            <a:r>
              <a:rPr lang="en-US" altLang="ko-KR" sz="1600" dirty="0">
                <a:solidFill>
                  <a:srgbClr val="FF0000"/>
                </a:solidFill>
              </a:rPr>
              <a:t>60</a:t>
            </a:r>
            <a:r>
              <a:rPr lang="en-US" altLang="ko-KR" sz="1600" dirty="0"/>
              <a:t>)</a:t>
            </a:r>
          </a:p>
          <a:p>
            <a:r>
              <a:rPr lang="en-US" altLang="ko-KR" sz="1600" dirty="0">
                <a:solidFill>
                  <a:srgbClr val="0070C0"/>
                </a:solidFill>
              </a:rPr>
              <a:t>Step 2: </a:t>
            </a:r>
            <a:r>
              <a:rPr lang="en-US" altLang="ko-KR" sz="1600" dirty="0"/>
              <a:t>S-ICD &gt;1/2 generator length anterior of midline (</a:t>
            </a:r>
            <a:r>
              <a:rPr lang="en-US" altLang="ko-KR" sz="1600" dirty="0">
                <a:solidFill>
                  <a:srgbClr val="FF0000"/>
                </a:solidFill>
              </a:rPr>
              <a:t>60ⅹ4</a:t>
            </a:r>
            <a:r>
              <a:rPr lang="en-US" altLang="ko-KR" sz="1600" dirty="0"/>
              <a:t>) </a:t>
            </a:r>
          </a:p>
          <a:p>
            <a:r>
              <a:rPr lang="en-US" altLang="ko-KR" sz="1600" dirty="0">
                <a:solidFill>
                  <a:srgbClr val="0070C0"/>
                </a:solidFill>
              </a:rPr>
              <a:t>Step 3: </a:t>
            </a:r>
            <a:r>
              <a:rPr lang="en-US" altLang="ko-KR" sz="1600" dirty="0"/>
              <a:t>No subgenerator fat (</a:t>
            </a:r>
            <a:r>
              <a:rPr lang="en-US" altLang="ko-KR" sz="1600" dirty="0">
                <a:solidFill>
                  <a:srgbClr val="FF0000"/>
                </a:solidFill>
              </a:rPr>
              <a:t>60ⅹ4ⅹ1</a:t>
            </a:r>
            <a:r>
              <a:rPr lang="en-US" altLang="ko-K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6413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0F29975-E64A-4A2E-9B8E-AD1225FF8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549" y="0"/>
            <a:ext cx="7682901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809F40E-91B3-4584-BB42-799C6A91244A}"/>
              </a:ext>
            </a:extLst>
          </p:cNvPr>
          <p:cNvSpPr/>
          <p:nvPr/>
        </p:nvSpPr>
        <p:spPr>
          <a:xfrm>
            <a:off x="6096000" y="66675"/>
            <a:ext cx="2505075" cy="33337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57EB941-E989-491F-89EB-D297B3E86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58" y="3306452"/>
            <a:ext cx="11331684" cy="95685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82C17F8-670D-4B83-A633-8D0F5B08C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58" y="4704769"/>
            <a:ext cx="11492951" cy="870841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FB532CF-C8FC-4EF1-9559-C382BC29DA1C}"/>
              </a:ext>
            </a:extLst>
          </p:cNvPr>
          <p:cNvCxnSpPr/>
          <p:nvPr/>
        </p:nvCxnSpPr>
        <p:spPr>
          <a:xfrm>
            <a:off x="5419493" y="3624146"/>
            <a:ext cx="634234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5FA7939-BD60-4032-A20A-5177F7B48BD7}"/>
              </a:ext>
            </a:extLst>
          </p:cNvPr>
          <p:cNvCxnSpPr/>
          <p:nvPr/>
        </p:nvCxnSpPr>
        <p:spPr>
          <a:xfrm>
            <a:off x="430158" y="3943814"/>
            <a:ext cx="634234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3DA7EC9-7568-4FFB-B260-06491D4B2594}"/>
              </a:ext>
            </a:extLst>
          </p:cNvPr>
          <p:cNvCxnSpPr>
            <a:cxnSpLocks/>
          </p:cNvCxnSpPr>
          <p:nvPr/>
        </p:nvCxnSpPr>
        <p:spPr>
          <a:xfrm>
            <a:off x="493350" y="5278245"/>
            <a:ext cx="677724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806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476E25A-F7CF-44B3-B66F-13A3AE027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133350"/>
            <a:ext cx="9639300" cy="6591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E93135-CA1D-4053-B3F1-DD5DAC12A33B}"/>
              </a:ext>
            </a:extLst>
          </p:cNvPr>
          <p:cNvSpPr txBox="1"/>
          <p:nvPr/>
        </p:nvSpPr>
        <p:spPr>
          <a:xfrm>
            <a:off x="367222" y="323850"/>
            <a:ext cx="2120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70C0"/>
                </a:solidFill>
              </a:rPr>
              <a:t>Study flowchart</a:t>
            </a:r>
            <a:endParaRPr lang="ko-KR" alt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17DD581-F44D-4154-83F2-688B8CDC93E5}"/>
              </a:ext>
            </a:extLst>
          </p:cNvPr>
          <p:cNvSpPr/>
          <p:nvPr/>
        </p:nvSpPr>
        <p:spPr>
          <a:xfrm>
            <a:off x="6999322" y="254839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AdvTT2936de82"/>
              </a:rPr>
              <a:t>N= 965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480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E09900-CB8B-42E1-8381-EE2AD82A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Summary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A4684E-5EE1-4629-87ED-4BD72EC49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ko-KR" dirty="0"/>
              <a:t>DFT testing in S-ICD implantation is </a:t>
            </a:r>
            <a:r>
              <a:rPr lang="en-US" altLang="ko-KR" dirty="0">
                <a:solidFill>
                  <a:srgbClr val="0070C0"/>
                </a:solidFill>
              </a:rPr>
              <a:t>Class </a:t>
            </a:r>
            <a:r>
              <a:rPr lang="en-US" altLang="ko-KR" dirty="0" err="1">
                <a:solidFill>
                  <a:srgbClr val="0070C0"/>
                </a:solidFill>
              </a:rPr>
              <a:t>Ic</a:t>
            </a:r>
            <a:r>
              <a:rPr lang="en-US" altLang="ko-KR" dirty="0">
                <a:solidFill>
                  <a:srgbClr val="0070C0"/>
                </a:solidFill>
              </a:rPr>
              <a:t> indication </a:t>
            </a:r>
            <a:r>
              <a:rPr lang="en-US" altLang="ko-KR" dirty="0"/>
              <a:t>in Expert Consensus Statements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Many physicians may </a:t>
            </a:r>
            <a:r>
              <a:rPr lang="en-US" altLang="ko-KR" dirty="0">
                <a:solidFill>
                  <a:srgbClr val="0070C0"/>
                </a:solidFill>
              </a:rPr>
              <a:t>omit DFT in high-risk patients </a:t>
            </a:r>
            <a:r>
              <a:rPr lang="en-US" altLang="ko-KR" dirty="0"/>
              <a:t>due to risk of complication</a:t>
            </a:r>
          </a:p>
          <a:p>
            <a:pPr>
              <a:lnSpc>
                <a:spcPct val="100000"/>
              </a:lnSpc>
            </a:pPr>
            <a:r>
              <a:rPr lang="en-US" altLang="ko-KR" b="0" i="0" u="none" strike="noStrike" baseline="0" dirty="0">
                <a:solidFill>
                  <a:srgbClr val="0070C0"/>
                </a:solidFill>
              </a:rPr>
              <a:t>Method to assess implant position</a:t>
            </a:r>
            <a:r>
              <a:rPr lang="en-US" altLang="ko-KR" b="0" i="0" u="none" strike="noStrike" baseline="0" dirty="0">
                <a:solidFill>
                  <a:srgbClr val="131413"/>
                </a:solidFill>
              </a:rPr>
              <a:t> to identify patients who are likely to fail their DFT</a:t>
            </a:r>
            <a:endParaRPr lang="ko-KR" altLang="en-US" sz="4000" dirty="0"/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rgbClr val="0070C0"/>
                </a:solidFill>
              </a:rPr>
              <a:t>Sub-coil and sub-generator fat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0070C0"/>
                </a:solidFill>
              </a:rPr>
              <a:t>anterior displacement of generator </a:t>
            </a:r>
            <a:r>
              <a:rPr lang="en-US" altLang="ko-KR" dirty="0"/>
              <a:t>are factors of increasing DFT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rgbClr val="0070C0"/>
                </a:solidFill>
              </a:rPr>
              <a:t>PRAETORIAN score </a:t>
            </a:r>
            <a:r>
              <a:rPr lang="en-US" altLang="ko-KR" dirty="0"/>
              <a:t>is a chest radiograph based method that assesses these determinants of the DFT</a:t>
            </a:r>
          </a:p>
          <a:p>
            <a:pPr algn="l">
              <a:lnSpc>
                <a:spcPct val="100000"/>
              </a:lnSpc>
            </a:pPr>
            <a:r>
              <a:rPr lang="en-US" altLang="ko-KR" b="0" i="0" u="none" strike="noStrike" baseline="0" dirty="0"/>
              <a:t>The ongoing RCT (</a:t>
            </a:r>
            <a:r>
              <a:rPr lang="en-US" altLang="ko-KR" b="0" i="0" u="none" strike="noStrike" baseline="0" dirty="0">
                <a:solidFill>
                  <a:srgbClr val="0070C0"/>
                </a:solidFill>
              </a:rPr>
              <a:t>PRAETORIAN-DFT trial</a:t>
            </a:r>
            <a:r>
              <a:rPr lang="en-US" altLang="ko-KR" b="0" i="0" u="none" strike="noStrike" baseline="0" dirty="0"/>
              <a:t>) </a:t>
            </a:r>
            <a:r>
              <a:rPr lang="en-US" altLang="ko-KR" dirty="0"/>
              <a:t>will be </a:t>
            </a:r>
            <a:r>
              <a:rPr lang="en-US" altLang="ko-KR" b="0" i="0" u="none" strike="noStrike" baseline="0" dirty="0"/>
              <a:t>scientific evidence to safely omit a routine DFT after S-ICD implantation.</a:t>
            </a:r>
            <a:endParaRPr lang="en-US" altLang="ko-KR" dirty="0"/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2854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EC3158-FA30-472F-9991-3A23EEB344AF}"/>
              </a:ext>
            </a:extLst>
          </p:cNvPr>
          <p:cNvSpPr txBox="1"/>
          <p:nvPr/>
        </p:nvSpPr>
        <p:spPr>
          <a:xfrm>
            <a:off x="2715460" y="2678277"/>
            <a:ext cx="67610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경청해 주셔서 감사합니다</a:t>
            </a:r>
            <a:endParaRPr lang="en-US" altLang="ko-KR" sz="3600" b="1" dirty="0">
              <a:latin typeface="HY태고딕" panose="02030600000101010101" pitchFamily="18" charset="-127"/>
              <a:ea typeface="HY태고딕" panose="02030600000101010101" pitchFamily="18" charset="-127"/>
            </a:endParaRPr>
          </a:p>
          <a:p>
            <a:pPr algn="ctr"/>
            <a:endParaRPr lang="en-US" altLang="ko-KR" sz="3600" b="1" dirty="0">
              <a:latin typeface="HY태고딕" panose="02030600000101010101" pitchFamily="18" charset="-127"/>
              <a:ea typeface="HY태고딕" panose="02030600000101010101" pitchFamily="18" charset="-127"/>
            </a:endParaRPr>
          </a:p>
          <a:p>
            <a:pPr algn="ctr"/>
            <a:r>
              <a:rPr lang="en-US" altLang="ko-KR" sz="36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Thank you for</a:t>
            </a:r>
            <a:r>
              <a:rPr lang="ko-KR" altLang="en-US" sz="36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 </a:t>
            </a:r>
            <a:r>
              <a:rPr lang="en-US" altLang="ko-KR" sz="36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your</a:t>
            </a:r>
            <a:r>
              <a:rPr lang="ko-KR" altLang="en-US" sz="36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 </a:t>
            </a:r>
            <a:r>
              <a:rPr lang="en-US" altLang="ko-KR" sz="36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attention!</a:t>
            </a:r>
            <a:endParaRPr lang="ko-KR" altLang="en-US" sz="3600" b="1" dirty="0">
              <a:latin typeface="HY태고딕" panose="02030600000101010101" pitchFamily="18" charset="-127"/>
              <a:ea typeface="HY태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638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634CDC-AC55-47C2-AF0E-032CE928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817"/>
          </a:xfrm>
        </p:spPr>
        <p:txBody>
          <a:bodyPr>
            <a:normAutofit fontScale="90000"/>
          </a:bodyPr>
          <a:lstStyle/>
          <a:p>
            <a:r>
              <a:rPr lang="en-US" altLang="ko-KR" b="1" dirty="0"/>
              <a:t>ECG screening before S-ICD implantation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27B107-D716-45A6-9710-F17A7915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942"/>
            <a:ext cx="10266575" cy="4882021"/>
          </a:xfrm>
        </p:spPr>
        <p:txBody>
          <a:bodyPr/>
          <a:lstStyle/>
          <a:p>
            <a:r>
              <a:rPr lang="en-US" altLang="ko-KR" dirty="0"/>
              <a:t>Screening process</a:t>
            </a:r>
          </a:p>
          <a:p>
            <a:pPr lvl="1"/>
            <a:r>
              <a:rPr lang="en-US" altLang="ko-KR" dirty="0"/>
              <a:t>QRS and T-wave amplitudes</a:t>
            </a:r>
          </a:p>
          <a:p>
            <a:pPr lvl="1"/>
            <a:r>
              <a:rPr lang="en-US" altLang="ko-KR" dirty="0"/>
              <a:t>QRS to T-wave amplitude ratios</a:t>
            </a:r>
          </a:p>
          <a:p>
            <a:pPr lvl="1"/>
            <a:r>
              <a:rPr lang="en-US" altLang="ko-KR" dirty="0"/>
              <a:t>Patient posture</a:t>
            </a:r>
          </a:p>
          <a:p>
            <a:pPr lvl="1"/>
            <a:r>
              <a:rPr lang="en-US" altLang="ko-KR" dirty="0"/>
              <a:t>QRS width &amp; morphology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3E6A839-4B8E-45F4-B819-59BF11596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88" y="3014997"/>
            <a:ext cx="4274271" cy="36816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329C92-6DD0-456F-BE4A-F4C7D6249CAF}"/>
              </a:ext>
            </a:extLst>
          </p:cNvPr>
          <p:cNvSpPr txBox="1"/>
          <p:nvPr/>
        </p:nvSpPr>
        <p:spPr>
          <a:xfrm>
            <a:off x="2397804" y="4474156"/>
            <a:ext cx="4274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A557C"/>
                </a:solidFill>
              </a:rPr>
              <a:t>Are signals too small?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A557C"/>
                </a:solidFill>
              </a:rPr>
              <a:t>Are signals too big?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A557C"/>
                </a:solidFill>
              </a:rPr>
              <a:t>Are R/T ratios good?</a:t>
            </a:r>
          </a:p>
        </p:txBody>
      </p:sp>
    </p:spTree>
    <p:extLst>
      <p:ext uri="{BB962C8B-B14F-4D97-AF65-F5344CB8AC3E}">
        <p14:creationId xmlns:p14="http://schemas.microsoft.com/office/powerpoint/2010/main" val="114753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7DE4C1-C10B-474F-B79C-87872589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8384"/>
          </a:xfrm>
        </p:spPr>
        <p:txBody>
          <a:bodyPr/>
          <a:lstStyle/>
          <a:p>
            <a:r>
              <a:rPr lang="en-US" altLang="ko-KR" b="1" dirty="0"/>
              <a:t>Which patient should be prioritized?</a:t>
            </a:r>
            <a:endParaRPr lang="ko-KR" altLang="en-US" b="1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5CB063E-8808-4A07-B77A-C9782A0C1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260"/>
            <a:ext cx="5181600" cy="4351338"/>
          </a:xfrm>
        </p:spPr>
        <p:txBody>
          <a:bodyPr>
            <a:normAutofit/>
          </a:bodyPr>
          <a:lstStyle/>
          <a:p>
            <a:r>
              <a:rPr lang="en-US" altLang="ko-KR" sz="2400" b="1" dirty="0">
                <a:solidFill>
                  <a:srgbClr val="0070C0"/>
                </a:solidFill>
              </a:rPr>
              <a:t>S-ICD Preferred Options for:</a:t>
            </a:r>
          </a:p>
          <a:p>
            <a:pPr lvl="1"/>
            <a:r>
              <a:rPr lang="en-US" altLang="ko-KR" sz="2000" dirty="0"/>
              <a:t>No venous access</a:t>
            </a:r>
          </a:p>
          <a:p>
            <a:pPr lvl="1"/>
            <a:r>
              <a:rPr lang="en-US" altLang="ko-KR" sz="2000" dirty="0"/>
              <a:t>High risk of complications from TV-ICD (dialysis, immunocompromised)</a:t>
            </a:r>
          </a:p>
          <a:p>
            <a:pPr lvl="1"/>
            <a:r>
              <a:rPr lang="en-US" altLang="ko-KR" sz="2000" dirty="0"/>
              <a:t>Channelopathy (LQT, </a:t>
            </a:r>
            <a:r>
              <a:rPr lang="en-US" altLang="ko-KR" sz="2000" dirty="0" err="1"/>
              <a:t>Brugada</a:t>
            </a:r>
            <a:r>
              <a:rPr lang="en-US" altLang="ko-KR" sz="2000" dirty="0"/>
              <a:t>, HCM)</a:t>
            </a:r>
          </a:p>
          <a:p>
            <a:pPr lvl="1"/>
            <a:r>
              <a:rPr lang="en-US" altLang="ko-KR" sz="2000" dirty="0"/>
              <a:t>Previous device infection or lead failures</a:t>
            </a:r>
          </a:p>
          <a:p>
            <a:pPr lvl="1"/>
            <a:r>
              <a:rPr lang="en-US" altLang="ko-KR" sz="2000" dirty="0"/>
              <a:t>h/o endocarditis</a:t>
            </a:r>
            <a:endParaRPr lang="ko-KR" altLang="en-US" sz="2000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D26D0A35-1909-40D2-AAE2-1A8E5FAF9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6260"/>
            <a:ext cx="5181600" cy="4351338"/>
          </a:xfrm>
        </p:spPr>
        <p:txBody>
          <a:bodyPr>
            <a:normAutofit/>
          </a:bodyPr>
          <a:lstStyle/>
          <a:p>
            <a:r>
              <a:rPr lang="en-US" altLang="ko-KR" sz="2400" b="1" dirty="0">
                <a:solidFill>
                  <a:srgbClr val="0070C0"/>
                </a:solidFill>
              </a:rPr>
              <a:t>Strongly Considered for:</a:t>
            </a:r>
          </a:p>
          <a:p>
            <a:pPr lvl="1"/>
            <a:r>
              <a:rPr lang="en-US" altLang="ko-KR" sz="2000" dirty="0"/>
              <a:t>Younger patients</a:t>
            </a:r>
          </a:p>
          <a:p>
            <a:pPr lvl="1"/>
            <a:r>
              <a:rPr lang="en-US" altLang="ko-KR" sz="2000" dirty="0"/>
              <a:t>Life expectancy&lt;10 years</a:t>
            </a:r>
          </a:p>
          <a:p>
            <a:pPr lvl="1"/>
            <a:r>
              <a:rPr lang="en-US" altLang="ko-KR" sz="2000" dirty="0"/>
              <a:t>Primary prevention (ischemic/non-ischemic)</a:t>
            </a:r>
          </a:p>
          <a:p>
            <a:pPr lvl="1"/>
            <a:r>
              <a:rPr lang="en-US" altLang="ko-KR" sz="2000" dirty="0"/>
              <a:t>Prosthetic valves</a:t>
            </a:r>
          </a:p>
          <a:p>
            <a:pPr lvl="1"/>
            <a:r>
              <a:rPr lang="en-US" altLang="ko-KR" sz="2000" dirty="0"/>
              <a:t>Women (preferred placement)</a:t>
            </a:r>
          </a:p>
          <a:p>
            <a:pPr lvl="1"/>
            <a:r>
              <a:rPr lang="en-US" altLang="ko-KR" sz="2000" dirty="0"/>
              <a:t>Select secondary patients (survivors of out of hospital HT, no evidence of MVT)</a:t>
            </a:r>
            <a:endParaRPr lang="ko-KR" altLang="en-US" sz="2000" dirty="0"/>
          </a:p>
        </p:txBody>
      </p:sp>
      <p:sp>
        <p:nvSpPr>
          <p:cNvPr id="6" name="내용 개체 틀 3">
            <a:extLst>
              <a:ext uri="{FF2B5EF4-FFF2-40B4-BE49-F238E27FC236}">
                <a16:creationId xmlns:a16="http://schemas.microsoft.com/office/drawing/2014/main" id="{0E02237A-6F81-453A-A93B-20125B50DCD5}"/>
              </a:ext>
            </a:extLst>
          </p:cNvPr>
          <p:cNvSpPr txBox="1">
            <a:spLocks/>
          </p:cNvSpPr>
          <p:nvPr/>
        </p:nvSpPr>
        <p:spPr>
          <a:xfrm>
            <a:off x="839768" y="4496586"/>
            <a:ext cx="10104751" cy="1813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>
                <a:solidFill>
                  <a:srgbClr val="C00000"/>
                </a:solidFill>
              </a:rPr>
              <a:t>Contraindicated for:</a:t>
            </a:r>
          </a:p>
          <a:p>
            <a:pPr lvl="1"/>
            <a:r>
              <a:rPr lang="en-US" altLang="ko-KR" sz="2000" dirty="0"/>
              <a:t>Systolic HF and LBBB (CRT)</a:t>
            </a:r>
          </a:p>
          <a:p>
            <a:pPr lvl="1"/>
            <a:r>
              <a:rPr lang="en-US" altLang="ko-KR" sz="2000" dirty="0"/>
              <a:t>Symptomatic bradycardia requiring pacing</a:t>
            </a:r>
          </a:p>
          <a:p>
            <a:pPr lvl="1"/>
            <a:r>
              <a:rPr lang="en-US" altLang="ko-KR" sz="2000" dirty="0"/>
              <a:t>Recurrent sustained MVT requiring ATP</a:t>
            </a:r>
          </a:p>
          <a:p>
            <a:pPr lvl="1"/>
            <a:r>
              <a:rPr lang="en-US" altLang="ko-KR" sz="2000" dirty="0"/>
              <a:t>Failed screening (high inappropriate shock risk)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6238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A6FE47AF-BC3D-481D-88F5-AFAF2ABBA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5797"/>
          </a:xfrm>
        </p:spPr>
        <p:txBody>
          <a:bodyPr/>
          <a:lstStyle/>
          <a:p>
            <a:r>
              <a:rPr lang="en-US" altLang="ko-KR" b="1" dirty="0"/>
              <a:t>2015 ESC guidelines</a:t>
            </a:r>
            <a:endParaRPr lang="ko-KR" altLang="en-US" b="1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64DD876-9813-4FAE-A708-B1E902C0C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59" y="1410922"/>
            <a:ext cx="5295480" cy="5081953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74B809FF-F907-41A8-8494-F23C9F080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5" t="9950" r="15447" b="38311"/>
          <a:stretch/>
        </p:blipFill>
        <p:spPr bwMode="auto">
          <a:xfrm>
            <a:off x="6004610" y="1410922"/>
            <a:ext cx="6000517" cy="41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585A89-1EE9-4DB0-85E0-E52690FFB5BD}"/>
              </a:ext>
            </a:extLst>
          </p:cNvPr>
          <p:cNvSpPr txBox="1"/>
          <p:nvPr/>
        </p:nvSpPr>
        <p:spPr>
          <a:xfrm>
            <a:off x="2318994" y="2732430"/>
            <a:ext cx="1168924" cy="18000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9A972-4EEF-4CE5-A136-2C428E3517DA}"/>
              </a:ext>
            </a:extLst>
          </p:cNvPr>
          <p:cNvSpPr txBox="1"/>
          <p:nvPr/>
        </p:nvSpPr>
        <p:spPr>
          <a:xfrm>
            <a:off x="838200" y="2947091"/>
            <a:ext cx="1908000" cy="18000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B1AB0-4837-467C-9C3B-96FBD6588A25}"/>
              </a:ext>
            </a:extLst>
          </p:cNvPr>
          <p:cNvSpPr txBox="1"/>
          <p:nvPr/>
        </p:nvSpPr>
        <p:spPr>
          <a:xfrm>
            <a:off x="2879603" y="3868227"/>
            <a:ext cx="308870" cy="18000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05904-FCD8-47B1-B3AB-2625BD55286F}"/>
              </a:ext>
            </a:extLst>
          </p:cNvPr>
          <p:cNvSpPr txBox="1"/>
          <p:nvPr/>
        </p:nvSpPr>
        <p:spPr>
          <a:xfrm>
            <a:off x="798295" y="4082888"/>
            <a:ext cx="648842" cy="18000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F2F7E1-BDE7-46E4-AF77-15391957E745}"/>
              </a:ext>
            </a:extLst>
          </p:cNvPr>
          <p:cNvSpPr txBox="1"/>
          <p:nvPr/>
        </p:nvSpPr>
        <p:spPr>
          <a:xfrm>
            <a:off x="783104" y="5112783"/>
            <a:ext cx="1907999" cy="18000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A0F423-33D9-4AAF-A398-9884645643AD}"/>
              </a:ext>
            </a:extLst>
          </p:cNvPr>
          <p:cNvSpPr txBox="1"/>
          <p:nvPr/>
        </p:nvSpPr>
        <p:spPr>
          <a:xfrm>
            <a:off x="1970462" y="5584192"/>
            <a:ext cx="1168924" cy="18000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208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F111A-60A1-4AE8-80C7-52482F496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261394"/>
            <a:ext cx="10363200" cy="30003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ko-KR" dirty="0"/>
              <a:t>S-ICD is non-inferior to the TV-ICD with respect to major ICD-related adverse events, including:</a:t>
            </a:r>
          </a:p>
          <a:p>
            <a:pPr marL="914400" lvl="1" indent="-457200">
              <a:lnSpc>
                <a:spcPct val="100000"/>
              </a:lnSpc>
              <a:buFont typeface="+mj-ea"/>
              <a:buAutoNum type="circleNumDbPlain"/>
            </a:pPr>
            <a:r>
              <a:rPr lang="en-US" altLang="ko-KR" dirty="0"/>
              <a:t>Device-related complication</a:t>
            </a:r>
          </a:p>
          <a:p>
            <a:pPr marL="914400" lvl="1" indent="-457200">
              <a:lnSpc>
                <a:spcPct val="100000"/>
              </a:lnSpc>
              <a:buFont typeface="+mj-ea"/>
              <a:buAutoNum type="circleNumDbPlain"/>
            </a:pPr>
            <a:r>
              <a:rPr lang="en-US" altLang="ko-KR" dirty="0"/>
              <a:t>Inappropriate shocks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No indication for pacing were assigned 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N=849 (426 in S-ICD group and 423 in TV-ICD group)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Median follow-up of 49.1months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8D7F584-5D5E-41C2-A8F2-3E4CF1A56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861" y="342231"/>
            <a:ext cx="7282277" cy="26041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9CDCFB-DB4B-4313-A526-E2E36D72A108}"/>
              </a:ext>
            </a:extLst>
          </p:cNvPr>
          <p:cNvSpPr txBox="1"/>
          <p:nvPr/>
        </p:nvSpPr>
        <p:spPr>
          <a:xfrm>
            <a:off x="254000" y="265362"/>
            <a:ext cx="3245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</a:rPr>
              <a:t>PRAETORIAN trial</a:t>
            </a:r>
            <a:endParaRPr lang="ko-KR" alt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2FE07E-36A5-422C-8F24-99F778801CE5}"/>
              </a:ext>
            </a:extLst>
          </p:cNvPr>
          <p:cNvSpPr txBox="1"/>
          <p:nvPr/>
        </p:nvSpPr>
        <p:spPr>
          <a:xfrm>
            <a:off x="9613198" y="6517501"/>
            <a:ext cx="2375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N </a:t>
            </a:r>
            <a:r>
              <a:rPr lang="en-US" altLang="ko-KR" sz="1200" dirty="0" err="1"/>
              <a:t>Engl</a:t>
            </a:r>
            <a:r>
              <a:rPr lang="en-US" altLang="ko-KR" sz="1200" dirty="0"/>
              <a:t> J Med 2020;383:526-36.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86029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BA23841-3DA9-49DB-88A7-01C131B7B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78" y="1629889"/>
            <a:ext cx="4046722" cy="295857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0D1EAEC-B466-41C5-A190-2B3DCA9F0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651" y="365124"/>
            <a:ext cx="4081824" cy="30638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B5774B5-A273-45E9-96BE-A9F4127B5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315" y="3403566"/>
            <a:ext cx="4096869" cy="3038803"/>
          </a:xfrm>
          <a:prstGeom prst="rect">
            <a:avLst/>
          </a:prstGeom>
        </p:spPr>
      </p:pic>
      <p:sp>
        <p:nvSpPr>
          <p:cNvPr id="7" name="제목 6">
            <a:extLst>
              <a:ext uri="{FF2B5EF4-FFF2-40B4-BE49-F238E27FC236}">
                <a16:creationId xmlns:a16="http://schemas.microsoft.com/office/drawing/2014/main" id="{73611AE6-71FA-45DA-9A24-2EB5026D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36900" cy="777875"/>
          </a:xfrm>
        </p:spPr>
        <p:txBody>
          <a:bodyPr/>
          <a:lstStyle/>
          <a:p>
            <a:r>
              <a:rPr lang="en-US" altLang="ko-KR" b="1" dirty="0"/>
              <a:t>Results</a:t>
            </a:r>
            <a:endParaRPr lang="ko-KR" alt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AA254-6175-45C5-AA52-4EF72AAF99F0}"/>
              </a:ext>
            </a:extLst>
          </p:cNvPr>
          <p:cNvSpPr txBox="1"/>
          <p:nvPr/>
        </p:nvSpPr>
        <p:spPr>
          <a:xfrm>
            <a:off x="292100" y="5292546"/>
            <a:ext cx="59055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In patients with an indication for an ICD but </a:t>
            </a:r>
            <a:r>
              <a:rPr lang="en-US" altLang="ko-KR" dirty="0">
                <a:solidFill>
                  <a:srgbClr val="0070C0"/>
                </a:solidFill>
              </a:rPr>
              <a:t>no indication for pacing</a:t>
            </a:r>
            <a:r>
              <a:rPr lang="en-US" altLang="ko-KR" dirty="0"/>
              <a:t>, S-ICD was </a:t>
            </a:r>
            <a:r>
              <a:rPr lang="en-US" altLang="ko-KR" dirty="0">
                <a:solidFill>
                  <a:srgbClr val="FF0000"/>
                </a:solidFill>
              </a:rPr>
              <a:t>noninferior</a:t>
            </a:r>
            <a:r>
              <a:rPr lang="en-US" altLang="ko-KR" dirty="0"/>
              <a:t> to TV-ICD with respect to </a:t>
            </a:r>
            <a:r>
              <a:rPr lang="en-US" altLang="ko-KR" dirty="0">
                <a:solidFill>
                  <a:srgbClr val="FF0000"/>
                </a:solidFill>
              </a:rPr>
              <a:t>device related complications </a:t>
            </a:r>
            <a:r>
              <a:rPr lang="en-US" altLang="ko-KR" dirty="0"/>
              <a:t>and </a:t>
            </a:r>
            <a:r>
              <a:rPr lang="en-US" altLang="ko-KR" dirty="0">
                <a:solidFill>
                  <a:srgbClr val="FF0000"/>
                </a:solidFill>
              </a:rPr>
              <a:t>inappropriate shocks.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A7237C-EF4C-4051-9BF9-8905246029FC}"/>
              </a:ext>
            </a:extLst>
          </p:cNvPr>
          <p:cNvSpPr txBox="1"/>
          <p:nvPr/>
        </p:nvSpPr>
        <p:spPr>
          <a:xfrm>
            <a:off x="9613198" y="6581001"/>
            <a:ext cx="2375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N </a:t>
            </a:r>
            <a:r>
              <a:rPr lang="en-US" altLang="ko-KR" sz="1200" dirty="0" err="1"/>
              <a:t>Engl</a:t>
            </a:r>
            <a:r>
              <a:rPr lang="en-US" altLang="ko-KR" sz="1200" dirty="0"/>
              <a:t> J Med 2020;383:526-36.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1778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836CEC-1358-4E77-B8A7-2AB71BC5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360"/>
          </a:xfrm>
        </p:spPr>
        <p:txBody>
          <a:bodyPr>
            <a:normAutofit/>
          </a:bodyPr>
          <a:lstStyle/>
          <a:p>
            <a:r>
              <a:rPr lang="en-US" altLang="ko-KR" sz="3600" b="1" dirty="0"/>
              <a:t>Advantages and Disadvantages of DFT testing</a:t>
            </a:r>
            <a:endParaRPr lang="ko-KR" altLang="en-US" sz="3600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F6BFB873-FE54-4E50-8A21-D3E9BDAFB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8567" y="1887435"/>
            <a:ext cx="6214866" cy="46054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574F3D-03E2-4573-939C-93C576729BE8}"/>
              </a:ext>
            </a:extLst>
          </p:cNvPr>
          <p:cNvSpPr txBox="1"/>
          <p:nvPr/>
        </p:nvSpPr>
        <p:spPr>
          <a:xfrm>
            <a:off x="1812925" y="1225486"/>
            <a:ext cx="856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DFT testing: minimum shock strength that defibrillates the heart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18029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2992B11-4FFB-4AB5-A41A-08EE272BF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6" y="495479"/>
            <a:ext cx="7048500" cy="17907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19A23A0-23AA-41BB-B86C-4409A4972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022" y="2527213"/>
            <a:ext cx="5048136" cy="330463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D6187BC-5C3E-4DBA-B1D5-17C4E1F74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87" y="2527212"/>
            <a:ext cx="5039432" cy="3304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A93929-F405-4369-AF46-01538F565AA0}"/>
              </a:ext>
            </a:extLst>
          </p:cNvPr>
          <p:cNvSpPr txBox="1"/>
          <p:nvPr/>
        </p:nvSpPr>
        <p:spPr>
          <a:xfrm>
            <a:off x="7195931" y="716519"/>
            <a:ext cx="4817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Single-blind, non-inferiority, randomized controlled trial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N=2500, 1253 testing vs 1247 to no-testing,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FU 3.1 years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/>
              <a:t>Primary outcome: arrhythmic death or failed appropriate shock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11E86-A753-4938-AB15-80788217E503}"/>
              </a:ext>
            </a:extLst>
          </p:cNvPr>
          <p:cNvSpPr txBox="1"/>
          <p:nvPr/>
        </p:nvSpPr>
        <p:spPr>
          <a:xfrm>
            <a:off x="9140650" y="6492875"/>
            <a:ext cx="2920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Lancet 2015 28;385(9970):785-91</a:t>
            </a:r>
            <a:endParaRPr lang="ko-KR" alt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8A7C99-10C7-452D-A3AC-22D6F6EF59A5}"/>
              </a:ext>
            </a:extLst>
          </p:cNvPr>
          <p:cNvSpPr txBox="1"/>
          <p:nvPr/>
        </p:nvSpPr>
        <p:spPr>
          <a:xfrm>
            <a:off x="1991767" y="2845226"/>
            <a:ext cx="3519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C00000"/>
                </a:solidFill>
              </a:rPr>
              <a:t>Failed appropriate shock or arrhythmic death</a:t>
            </a:r>
            <a:endParaRPr lang="ko-KR" altLang="en-US" sz="120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526B0-3F28-4EB9-9384-BAEA013FB9D5}"/>
              </a:ext>
            </a:extLst>
          </p:cNvPr>
          <p:cNvSpPr txBox="1"/>
          <p:nvPr/>
        </p:nvSpPr>
        <p:spPr>
          <a:xfrm>
            <a:off x="8651872" y="2855165"/>
            <a:ext cx="1262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C00000"/>
                </a:solidFill>
              </a:rPr>
              <a:t>Total mortality</a:t>
            </a:r>
            <a:endParaRPr lang="ko-KR" altLang="en-US" sz="12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917DB8-A898-4836-88EF-22AA7F6C48AD}"/>
              </a:ext>
            </a:extLst>
          </p:cNvPr>
          <p:cNvSpPr txBox="1"/>
          <p:nvPr/>
        </p:nvSpPr>
        <p:spPr>
          <a:xfrm>
            <a:off x="914400" y="5988734"/>
            <a:ext cx="7015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Routine DFT at the time of ICD implantation </a:t>
            </a:r>
          </a:p>
          <a:p>
            <a:r>
              <a:rPr lang="en-US" altLang="ko-KR" b="1" dirty="0">
                <a:solidFill>
                  <a:srgbClr val="FF0000"/>
                </a:solidFill>
              </a:rPr>
              <a:t>does not improve shock efficacy or reduce arrhythmic death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E9254E-E8BF-41FA-9B99-2EDBC37E4C36}"/>
              </a:ext>
            </a:extLst>
          </p:cNvPr>
          <p:cNvSpPr txBox="1"/>
          <p:nvPr/>
        </p:nvSpPr>
        <p:spPr>
          <a:xfrm>
            <a:off x="9869703" y="195892"/>
            <a:ext cx="222112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70C0"/>
                </a:solidFill>
              </a:rPr>
              <a:t>Omission of DFT</a:t>
            </a:r>
            <a:endParaRPr lang="ko-KR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99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1349</Words>
  <Application>Microsoft Office PowerPoint</Application>
  <PresentationFormat>와이드스크린</PresentationFormat>
  <Paragraphs>200</Paragraphs>
  <Slides>28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40" baseType="lpstr">
      <vt:lpstr>AdvTT2936de82</vt:lpstr>
      <vt:lpstr>BlinkMacSystemFont</vt:lpstr>
      <vt:lpstr>HelveticaNeueLTStd-Roman</vt:lpstr>
      <vt:lpstr>HY태고딕</vt:lpstr>
      <vt:lpstr>MICE고딕 OTF</vt:lpstr>
      <vt:lpstr>MICE고딕 OTF Bold</vt:lpstr>
      <vt:lpstr>Utopia-Regular</vt:lpstr>
      <vt:lpstr>맑은 고딕</vt:lpstr>
      <vt:lpstr>Arial</vt:lpstr>
      <vt:lpstr>Calibri</vt:lpstr>
      <vt:lpstr>Wingdings</vt:lpstr>
      <vt:lpstr>Office 테마</vt:lpstr>
      <vt:lpstr>PowerPoint 프레젠테이션</vt:lpstr>
      <vt:lpstr>S-ICD</vt:lpstr>
      <vt:lpstr>ECG screening before S-ICD implantation</vt:lpstr>
      <vt:lpstr>Which patient should be prioritized?</vt:lpstr>
      <vt:lpstr>2015 ESC guidelines</vt:lpstr>
      <vt:lpstr>PowerPoint 프레젠테이션</vt:lpstr>
      <vt:lpstr>Results</vt:lpstr>
      <vt:lpstr>Advantages and Disadvantages of DFT testing</vt:lpstr>
      <vt:lpstr>PowerPoint 프레젠테이션</vt:lpstr>
      <vt:lpstr>PowerPoint 프레젠테이션</vt:lpstr>
      <vt:lpstr>Rationale of routine DFT during S-ICD implantation</vt:lpstr>
      <vt:lpstr>Overview of the current guidelines on defibrillation testing</vt:lpstr>
      <vt:lpstr>Omission of DFT in S-ICD implants</vt:lpstr>
      <vt:lpstr>PowerPoint 프레젠테이션</vt:lpstr>
      <vt:lpstr>DFT success rate and 1st shock efficacy in spontaneous events of the S-ICD</vt:lpstr>
      <vt:lpstr>Alternatives to avoid complications associated with DFT</vt:lpstr>
      <vt:lpstr>Defibrillation success</vt:lpstr>
      <vt:lpstr>PowerPoint 프레젠테이션</vt:lpstr>
      <vt:lpstr>DFT relationship to generator position with cardiac dilation and hypertrophy</vt:lpstr>
      <vt:lpstr>DFT vs Cranial/Caudal Generator displacement</vt:lpstr>
      <vt:lpstr>PowerPoint 프레젠테이션</vt:lpstr>
      <vt:lpstr>PRAETORIAN score</vt:lpstr>
      <vt:lpstr>CXR requirements to apply PRAETORIAN score</vt:lpstr>
      <vt:lpstr>PRAETORIAN score examples</vt:lpstr>
      <vt:lpstr>PowerPoint 프레젠테이션</vt:lpstr>
      <vt:lpstr>PowerPoint 프레젠테이션</vt:lpstr>
      <vt:lpstr>Summary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지혜</dc:creator>
  <cp:lastModifiedBy>Cvc(심혈관센터)_계정</cp:lastModifiedBy>
  <cp:revision>149</cp:revision>
  <dcterms:created xsi:type="dcterms:W3CDTF">2021-09-30T03:40:03Z</dcterms:created>
  <dcterms:modified xsi:type="dcterms:W3CDTF">2021-11-05T06:41:06Z</dcterms:modified>
</cp:coreProperties>
</file>